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 id="2147483684" r:id="rId5"/>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y="5143500" cx="9144000"/>
  <p:notesSz cx="6858000" cy="9144000"/>
  <p:embeddedFontLst>
    <p:embeddedFont>
      <p:font typeface="Anton"/>
      <p:regular r:id="rId44"/>
    </p:embeddedFont>
    <p:embeddedFont>
      <p:font typeface="Lato"/>
      <p:regular r:id="rId45"/>
      <p:bold r:id="rId46"/>
      <p:italic r:id="rId47"/>
      <p:boldItalic r:id="rId48"/>
    </p:embeddedFont>
    <p:embeddedFont>
      <p:font typeface="Helvetica Neue"/>
      <p:regular r:id="rId49"/>
      <p:bold r:id="rId50"/>
      <p:italic r:id="rId51"/>
      <p:boldItalic r:id="rId52"/>
    </p:embeddedFont>
    <p:embeddedFont>
      <p:font typeface="Helvetica Neue Light"/>
      <p:regular r:id="rId53"/>
      <p:bold r:id="rId54"/>
      <p:italic r:id="rId55"/>
      <p:boldItalic r:id="rId56"/>
    </p:embeddedFont>
    <p:embeddedFont>
      <p:font typeface="DM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Anton-regular.fntdata"/><Relationship Id="rId43" Type="http://schemas.openxmlformats.org/officeDocument/2006/relationships/slide" Target="slides/slide36.xml"/><Relationship Id="rId46" Type="http://schemas.openxmlformats.org/officeDocument/2006/relationships/font" Target="fonts/Lato-bold.fntdata"/><Relationship Id="rId45"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Lato-boldItalic.fntdata"/><Relationship Id="rId47" Type="http://schemas.openxmlformats.org/officeDocument/2006/relationships/font" Target="fonts/Lato-italic.fntdata"/><Relationship Id="rId49" Type="http://schemas.openxmlformats.org/officeDocument/2006/relationships/font" Target="fonts/HelveticaNeue-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DMSans-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HelveticaNeue-italic.fntdata"/><Relationship Id="rId50" Type="http://schemas.openxmlformats.org/officeDocument/2006/relationships/font" Target="fonts/HelveticaNeue-bold.fntdata"/><Relationship Id="rId53" Type="http://schemas.openxmlformats.org/officeDocument/2006/relationships/font" Target="fonts/HelveticaNeueLight-regular.fntdata"/><Relationship Id="rId52" Type="http://schemas.openxmlformats.org/officeDocument/2006/relationships/font" Target="fonts/HelveticaNeue-boldItalic.fntdata"/><Relationship Id="rId11" Type="http://schemas.openxmlformats.org/officeDocument/2006/relationships/slide" Target="slides/slide4.xml"/><Relationship Id="rId55" Type="http://schemas.openxmlformats.org/officeDocument/2006/relationships/font" Target="fonts/HelveticaNeueLight-italic.fntdata"/><Relationship Id="rId10" Type="http://schemas.openxmlformats.org/officeDocument/2006/relationships/slide" Target="slides/slide3.xml"/><Relationship Id="rId54" Type="http://schemas.openxmlformats.org/officeDocument/2006/relationships/font" Target="fonts/HelveticaNeueLight-bold.fntdata"/><Relationship Id="rId13" Type="http://schemas.openxmlformats.org/officeDocument/2006/relationships/slide" Target="slides/slide6.xml"/><Relationship Id="rId57" Type="http://schemas.openxmlformats.org/officeDocument/2006/relationships/font" Target="fonts/DMSans-regular.fntdata"/><Relationship Id="rId12" Type="http://schemas.openxmlformats.org/officeDocument/2006/relationships/slide" Target="slides/slide5.xml"/><Relationship Id="rId56" Type="http://schemas.openxmlformats.org/officeDocument/2006/relationships/font" Target="fonts/HelveticaNeueLight-boldItalic.fntdata"/><Relationship Id="rId15" Type="http://schemas.openxmlformats.org/officeDocument/2006/relationships/slide" Target="slides/slide8.xml"/><Relationship Id="rId59" Type="http://schemas.openxmlformats.org/officeDocument/2006/relationships/font" Target="fonts/DMSans-italic.fntdata"/><Relationship Id="rId14" Type="http://schemas.openxmlformats.org/officeDocument/2006/relationships/slide" Target="slides/slide7.xml"/><Relationship Id="rId58" Type="http://schemas.openxmlformats.org/officeDocument/2006/relationships/font" Target="fonts/DMSans-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d77f6d7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d77f6d7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d77f6d7e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d77f6d7e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d77f6d7e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d77f6d7e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d77f6d7ec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ed77f6d7e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d77f6d7e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d77f6d7e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d77f6d7e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d77f6d7e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No va, es para guiar el uso del template.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d77f6d7e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ed77f6d7e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d77f6d7ec_0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ed77f6d7ec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ed77f6d7e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ed77f6d7e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ed77f6d7ec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ed77f6d7ec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37b6da2d9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37b6da2d9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d77f6d7e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ed77f6d7e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ed77f6d7ec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ed77f6d7e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d77f6d7e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d77f6d7ec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ed77f6d7ec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ed77f6d7ec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ed77f6d7e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ed77f6d7e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d77f6d7ec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d77f6d7ec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d77f6d7ec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ed77f6d7ec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d77f6d7ec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ed77f6d7ec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ed77f6d7ec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ed77f6d7ec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ed77f6d7ec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ed77f6d7ec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ed77f6d7ec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ed77f6d7ec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d77f6d7e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ed77f6d7e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d77f6d7ec_0_2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ed77f6d7ec_0_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ed77f6d7ec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ed77f6d7ec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ed77f6d7ec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ed77f6d7ec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ed77f6d7ec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ed77f6d7ec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ed77f6d7ec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ed77f6d7ec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ed77f6d7ec_0_1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ed77f6d7ec_0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ed77f6d7ec_0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ed77f6d7ec_0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d77f6d7e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d77f6d7e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d77f6d7e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d77f6d7e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d77f6d7e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ed77f6d7e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d77f6d7e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d77f6d7e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edcd05e41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edcd05e41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ed77f6d7e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ed77f6d7e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99" name="Shape 99"/>
        <p:cNvGrpSpPr/>
        <p:nvPr/>
      </p:nvGrpSpPr>
      <p:grpSpPr>
        <a:xfrm>
          <a:off x="0" y="0"/>
          <a:ext cx="0" cy="0"/>
          <a:chOff x="0" y="0"/>
          <a:chExt cx="0" cy="0"/>
        </a:xfrm>
      </p:grpSpPr>
      <p:sp>
        <p:nvSpPr>
          <p:cNvPr id="100" name="Google Shape;100;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1" name="Google Shape;101;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02" name="Google Shape;102;p2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03" name="Shape 103"/>
        <p:cNvGrpSpPr/>
        <p:nvPr/>
      </p:nvGrpSpPr>
      <p:grpSpPr>
        <a:xfrm>
          <a:off x="0" y="0"/>
          <a:ext cx="0" cy="0"/>
          <a:chOff x="0" y="0"/>
          <a:chExt cx="0" cy="0"/>
        </a:xfrm>
      </p:grpSpPr>
      <p:pic>
        <p:nvPicPr>
          <p:cNvPr id="104" name="Google Shape;104;p27"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05" name="Shape 105"/>
        <p:cNvGrpSpPr/>
        <p:nvPr/>
      </p:nvGrpSpPr>
      <p:grpSpPr>
        <a:xfrm>
          <a:off x="0" y="0"/>
          <a:ext cx="0" cy="0"/>
          <a:chOff x="0" y="0"/>
          <a:chExt cx="0" cy="0"/>
        </a:xfrm>
      </p:grpSpPr>
      <p:pic>
        <p:nvPicPr>
          <p:cNvPr id="106" name="Google Shape;106;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07" name="Shape 107"/>
        <p:cNvGrpSpPr/>
        <p:nvPr/>
      </p:nvGrpSpPr>
      <p:grpSpPr>
        <a:xfrm>
          <a:off x="0" y="0"/>
          <a:ext cx="0" cy="0"/>
          <a:chOff x="0" y="0"/>
          <a:chExt cx="0" cy="0"/>
        </a:xfrm>
      </p:grpSpPr>
      <p:pic>
        <p:nvPicPr>
          <p:cNvPr id="108" name="Google Shape;108;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09" name="Shape 109"/>
        <p:cNvGrpSpPr/>
        <p:nvPr/>
      </p:nvGrpSpPr>
      <p:grpSpPr>
        <a:xfrm>
          <a:off x="0" y="0"/>
          <a:ext cx="0" cy="0"/>
          <a:chOff x="0" y="0"/>
          <a:chExt cx="0" cy="0"/>
        </a:xfrm>
      </p:grpSpPr>
      <p:pic>
        <p:nvPicPr>
          <p:cNvPr id="110" name="Google Shape;110;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111" name="Shape 111"/>
        <p:cNvGrpSpPr/>
        <p:nvPr/>
      </p:nvGrpSpPr>
      <p:grpSpPr>
        <a:xfrm>
          <a:off x="0" y="0"/>
          <a:ext cx="0" cy="0"/>
          <a:chOff x="0" y="0"/>
          <a:chExt cx="0" cy="0"/>
        </a:xfrm>
      </p:grpSpPr>
      <p:pic>
        <p:nvPicPr>
          <p:cNvPr id="112" name="Google Shape;112;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13" name="Shape 113"/>
        <p:cNvGrpSpPr/>
        <p:nvPr/>
      </p:nvGrpSpPr>
      <p:grpSpPr>
        <a:xfrm>
          <a:off x="0" y="0"/>
          <a:ext cx="0" cy="0"/>
          <a:chOff x="0" y="0"/>
          <a:chExt cx="0" cy="0"/>
        </a:xfrm>
      </p:grpSpPr>
      <p:pic>
        <p:nvPicPr>
          <p:cNvPr id="114" name="Google Shape;114;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3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18" name="Shape 118"/>
        <p:cNvGrpSpPr/>
        <p:nvPr/>
      </p:nvGrpSpPr>
      <p:grpSpPr>
        <a:xfrm>
          <a:off x="0" y="0"/>
          <a:ext cx="0" cy="0"/>
          <a:chOff x="0" y="0"/>
          <a:chExt cx="0" cy="0"/>
        </a:xfrm>
      </p:grpSpPr>
      <p:pic>
        <p:nvPicPr>
          <p:cNvPr id="119" name="Google Shape;119;p3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20" name="Shape 120"/>
        <p:cNvGrpSpPr/>
        <p:nvPr/>
      </p:nvGrpSpPr>
      <p:grpSpPr>
        <a:xfrm>
          <a:off x="0" y="0"/>
          <a:ext cx="0" cy="0"/>
          <a:chOff x="0" y="0"/>
          <a:chExt cx="0" cy="0"/>
        </a:xfrm>
      </p:grpSpPr>
      <p:pic>
        <p:nvPicPr>
          <p:cNvPr id="121" name="Google Shape;121;p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22" name="Shape 122"/>
        <p:cNvGrpSpPr/>
        <p:nvPr/>
      </p:nvGrpSpPr>
      <p:grpSpPr>
        <a:xfrm>
          <a:off x="0" y="0"/>
          <a:ext cx="0" cy="0"/>
          <a:chOff x="0" y="0"/>
          <a:chExt cx="0" cy="0"/>
        </a:xfrm>
      </p:grpSpPr>
      <p:pic>
        <p:nvPicPr>
          <p:cNvPr id="123" name="Google Shape;123;p3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4" name="Shape 124"/>
        <p:cNvGrpSpPr/>
        <p:nvPr/>
      </p:nvGrpSpPr>
      <p:grpSpPr>
        <a:xfrm>
          <a:off x="0" y="0"/>
          <a:ext cx="0" cy="0"/>
          <a:chOff x="0" y="0"/>
          <a:chExt cx="0" cy="0"/>
        </a:xfrm>
      </p:grpSpPr>
      <p:sp>
        <p:nvSpPr>
          <p:cNvPr id="125" name="Google Shape;125;p3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 name="Google Shape;126;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7" name="Google Shape;127;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28" name="Shape 128"/>
        <p:cNvGrpSpPr/>
        <p:nvPr/>
      </p:nvGrpSpPr>
      <p:grpSpPr>
        <a:xfrm>
          <a:off x="0" y="0"/>
          <a:ext cx="0" cy="0"/>
          <a:chOff x="0" y="0"/>
          <a:chExt cx="0" cy="0"/>
        </a:xfrm>
      </p:grpSpPr>
      <p:pic>
        <p:nvPicPr>
          <p:cNvPr id="129" name="Google Shape;129;p3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7" name="Google Shape;9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9.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22.png"/><Relationship Id="rId6" Type="http://schemas.openxmlformats.org/officeDocument/2006/relationships/hyperlink" Target="https://coderhouse.hiringroom.com/job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36.png"/><Relationship Id="rId5"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41.png"/><Relationship Id="rId5" Type="http://schemas.openxmlformats.org/officeDocument/2006/relationships/image" Target="../media/image32.png"/><Relationship Id="rId6"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34.png"/><Relationship Id="rId5"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30.png"/><Relationship Id="rId5"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33.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1.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39"/>
          <p:cNvSpPr txBox="1"/>
          <p:nvPr/>
        </p:nvSpPr>
        <p:spPr>
          <a:xfrm>
            <a:off x="560700" y="2096150"/>
            <a:ext cx="80226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solidFill>
                  <a:srgbClr val="121212"/>
                </a:solidFill>
                <a:latin typeface="Anton"/>
                <a:ea typeface="Anton"/>
                <a:cs typeface="Anton"/>
                <a:sym typeface="Anton"/>
              </a:rPr>
              <a:t>Cookies, Session y Storage:</a:t>
            </a:r>
            <a:endParaRPr i="1" sz="3600">
              <a:solidFill>
                <a:srgbClr val="121212"/>
              </a:solidFill>
              <a:latin typeface="Anton"/>
              <a:ea typeface="Anton"/>
              <a:cs typeface="Anton"/>
              <a:sym typeface="Anton"/>
            </a:endParaRPr>
          </a:p>
          <a:p>
            <a:pPr indent="0" lvl="0" marL="0" rtl="0" algn="ctr">
              <a:spcBef>
                <a:spcPts val="0"/>
              </a:spcBef>
              <a:spcAft>
                <a:spcPts val="0"/>
              </a:spcAft>
              <a:buNone/>
            </a:pPr>
            <a:r>
              <a:rPr i="1" lang="en" sz="3600">
                <a:solidFill>
                  <a:srgbClr val="121212"/>
                </a:solidFill>
                <a:latin typeface="Anton"/>
                <a:ea typeface="Anton"/>
                <a:cs typeface="Anton"/>
                <a:sym typeface="Anton"/>
              </a:rPr>
              <a:t>Parte I</a:t>
            </a:r>
            <a:endParaRPr i="1" sz="3600">
              <a:solidFill>
                <a:srgbClr val="121212"/>
              </a:solidFill>
              <a:latin typeface="Anton"/>
              <a:ea typeface="Anton"/>
              <a:cs typeface="Anton"/>
              <a:sym typeface="Anton"/>
            </a:endParaRPr>
          </a:p>
        </p:txBody>
      </p:sp>
      <p:sp>
        <p:nvSpPr>
          <p:cNvPr id="135" name="Google Shape;135;p39"/>
          <p:cNvSpPr txBox="1"/>
          <p:nvPr/>
        </p:nvSpPr>
        <p:spPr>
          <a:xfrm>
            <a:off x="2022750" y="16203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2000">
                <a:solidFill>
                  <a:srgbClr val="121212"/>
                </a:solidFill>
                <a:latin typeface="Helvetica Neue"/>
                <a:ea typeface="Helvetica Neue"/>
                <a:cs typeface="Helvetica Neue"/>
                <a:sym typeface="Helvetica Neue"/>
              </a:rPr>
              <a:t>     Clase 23. </a:t>
            </a:r>
            <a:r>
              <a:rPr lang="en" sz="2000">
                <a:solidFill>
                  <a:srgbClr val="121212"/>
                </a:solidFill>
                <a:latin typeface="Helvetica Neue Light"/>
                <a:ea typeface="Helvetica Neue Light"/>
                <a:cs typeface="Helvetica Neue Light"/>
                <a:sym typeface="Helvetica Neue Light"/>
              </a:rPr>
              <a:t> Programación Backend</a:t>
            </a:r>
            <a:endParaRPr>
              <a:solidFill>
                <a:srgbClr val="121212"/>
              </a:solidFill>
              <a:latin typeface="Helvetica Neue Light"/>
              <a:ea typeface="Helvetica Neue Light"/>
              <a:cs typeface="Helvetica Neue Light"/>
              <a:sym typeface="Helvetica Neue Light"/>
            </a:endParaRPr>
          </a:p>
        </p:txBody>
      </p:sp>
      <p:sp>
        <p:nvSpPr>
          <p:cNvPr id="136" name="Google Shape;136;p39"/>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
        <p:nvSpPr>
          <p:cNvPr id="137" name="Google Shape;137;p39"/>
          <p:cNvSpPr txBox="1"/>
          <p:nvPr/>
        </p:nvSpPr>
        <p:spPr>
          <a:xfrm>
            <a:off x="311425" y="100450"/>
            <a:ext cx="509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00FFFF"/>
                </a:highlight>
              </a:rPr>
              <a:t>https://www.youtube.com/watch?v=GihQAC1I39Q</a:t>
            </a:r>
            <a:endParaRPr>
              <a:highlight>
                <a:srgbClr val="00FFFF"/>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8"/>
          <p:cNvSpPr txBox="1"/>
          <p:nvPr/>
        </p:nvSpPr>
        <p:spPr>
          <a:xfrm>
            <a:off x="4743150" y="2101475"/>
            <a:ext cx="4071600" cy="175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dk1"/>
                </a:solidFill>
                <a:highlight>
                  <a:schemeClr val="lt1"/>
                </a:highlight>
                <a:latin typeface="Helvetica Neue Light"/>
                <a:ea typeface="Helvetica Neue Light"/>
                <a:cs typeface="Helvetica Neue Light"/>
                <a:sym typeface="Helvetica Neue Light"/>
              </a:rPr>
              <a:t>Este es el código para leer las cookies del ejemplo anterior.</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 sz="1800">
                <a:solidFill>
                  <a:schemeClr val="dk1"/>
                </a:solidFill>
                <a:highlight>
                  <a:schemeClr val="lt1"/>
                </a:highlight>
                <a:latin typeface="Helvetica Neue Light"/>
                <a:ea typeface="Helvetica Neue Light"/>
                <a:cs typeface="Helvetica Neue Light"/>
                <a:sym typeface="Helvetica Neue Light"/>
              </a:rPr>
              <a:t>Se utiliza el parámetro de </a:t>
            </a:r>
            <a:r>
              <a:rPr b="1" lang="en" sz="1800">
                <a:solidFill>
                  <a:schemeClr val="dk1"/>
                </a:solidFill>
                <a:highlight>
                  <a:schemeClr val="lt1"/>
                </a:highlight>
                <a:latin typeface="Helvetica Neue"/>
                <a:ea typeface="Helvetica Neue"/>
                <a:cs typeface="Helvetica Neue"/>
                <a:sym typeface="Helvetica Neue"/>
              </a:rPr>
              <a:t>request</a:t>
            </a:r>
            <a:r>
              <a:rPr lang="en" sz="1800">
                <a:solidFill>
                  <a:schemeClr val="dk1"/>
                </a:solidFill>
                <a:highlight>
                  <a:schemeClr val="lt1"/>
                </a:highlight>
                <a:latin typeface="Helvetica Neue Light"/>
                <a:ea typeface="Helvetica Neue Light"/>
                <a:cs typeface="Helvetica Neue Light"/>
                <a:sym typeface="Helvetica Neue Light"/>
              </a:rPr>
              <a:t>, y el nombre asignado a la cookie que se quiere leer.</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457200" rtl="0" algn="ctr">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229" name="Google Shape;229;p48"/>
          <p:cNvSpPr txBox="1"/>
          <p:nvPr/>
        </p:nvSpPr>
        <p:spPr>
          <a:xfrm>
            <a:off x="457200" y="736150"/>
            <a:ext cx="7485600" cy="84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 L</a:t>
            </a:r>
            <a:r>
              <a:rPr i="1" lang="en" sz="3600">
                <a:latin typeface="Anton"/>
                <a:ea typeface="Anton"/>
                <a:cs typeface="Anton"/>
                <a:sym typeface="Anton"/>
              </a:rPr>
              <a:t>eer una cookie</a:t>
            </a:r>
            <a:endParaRPr i="1" sz="3600">
              <a:latin typeface="Anton"/>
              <a:ea typeface="Anton"/>
              <a:cs typeface="Anton"/>
              <a:sym typeface="Anton"/>
            </a:endParaRPr>
          </a:p>
        </p:txBody>
      </p:sp>
      <p:pic>
        <p:nvPicPr>
          <p:cNvPr id="230" name="Google Shape;230;p4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31" name="Google Shape;231;p48"/>
          <p:cNvPicPr preferRelativeResize="0"/>
          <p:nvPr/>
        </p:nvPicPr>
        <p:blipFill rotWithShape="1">
          <a:blip r:embed="rId4">
            <a:alphaModFix/>
          </a:blip>
          <a:srcRect b="36748" l="22804" r="55827" t="57654"/>
          <a:stretch/>
        </p:blipFill>
        <p:spPr>
          <a:xfrm>
            <a:off x="332950" y="2439700"/>
            <a:ext cx="4228101" cy="622650"/>
          </a:xfrm>
          <a:prstGeom prst="rect">
            <a:avLst/>
          </a:prstGeom>
          <a:noFill/>
          <a:ln cap="flat" cmpd="sng" w="19050">
            <a:solidFill>
              <a:schemeClr val="dk2"/>
            </a:solidFill>
            <a:prstDash val="solid"/>
            <a:round/>
            <a:headEnd len="sm" w="sm" type="none"/>
            <a:tailEnd len="sm" w="sm" type="none"/>
          </a:ln>
        </p:spPr>
      </p:pic>
      <p:pic>
        <p:nvPicPr>
          <p:cNvPr id="232" name="Google Shape;232;p48"/>
          <p:cNvPicPr preferRelativeResize="0"/>
          <p:nvPr/>
        </p:nvPicPr>
        <p:blipFill>
          <a:blip r:embed="rId5">
            <a:alphaModFix/>
          </a:blip>
          <a:stretch>
            <a:fillRect/>
          </a:stretch>
        </p:blipFill>
        <p:spPr>
          <a:xfrm>
            <a:off x="8237825" y="91375"/>
            <a:ext cx="762900" cy="762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9"/>
          <p:cNvSpPr txBox="1"/>
          <p:nvPr/>
        </p:nvSpPr>
        <p:spPr>
          <a:xfrm>
            <a:off x="5124150" y="2101475"/>
            <a:ext cx="4071600" cy="175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dk1"/>
                </a:solidFill>
                <a:highlight>
                  <a:schemeClr val="lt1"/>
                </a:highlight>
                <a:latin typeface="Helvetica Neue Light"/>
                <a:ea typeface="Helvetica Neue Light"/>
                <a:cs typeface="Helvetica Neue Light"/>
                <a:sym typeface="Helvetica Neue Light"/>
              </a:rPr>
              <a:t>Para eliminar una cookie, se utiliza el parámetro </a:t>
            </a:r>
            <a:r>
              <a:rPr b="1" lang="en" sz="1800">
                <a:solidFill>
                  <a:schemeClr val="dk1"/>
                </a:solidFill>
                <a:highlight>
                  <a:schemeClr val="lt1"/>
                </a:highlight>
                <a:latin typeface="Helvetica Neue"/>
                <a:ea typeface="Helvetica Neue"/>
                <a:cs typeface="Helvetica Neue"/>
                <a:sym typeface="Helvetica Neue"/>
              </a:rPr>
              <a:t>response </a:t>
            </a:r>
            <a:r>
              <a:rPr lang="en" sz="1800">
                <a:solidFill>
                  <a:schemeClr val="dk1"/>
                </a:solidFill>
                <a:highlight>
                  <a:schemeClr val="lt1"/>
                </a:highlight>
                <a:latin typeface="Helvetica Neue Light"/>
                <a:ea typeface="Helvetica Neue Light"/>
                <a:cs typeface="Helvetica Neue Light"/>
                <a:sym typeface="Helvetica Neue Light"/>
              </a:rPr>
              <a:t>y el método </a:t>
            </a:r>
            <a:r>
              <a:rPr b="1" lang="en" sz="1800">
                <a:solidFill>
                  <a:schemeClr val="dk1"/>
                </a:solidFill>
                <a:highlight>
                  <a:schemeClr val="lt1"/>
                </a:highlight>
                <a:latin typeface="Helvetica Neue"/>
                <a:ea typeface="Helvetica Neue"/>
                <a:cs typeface="Helvetica Neue"/>
                <a:sym typeface="Helvetica Neue"/>
              </a:rPr>
              <a:t>clearCookie</a:t>
            </a:r>
            <a:r>
              <a:rPr lang="en" sz="1800">
                <a:solidFill>
                  <a:schemeClr val="dk1"/>
                </a:solidFill>
                <a:highlight>
                  <a:schemeClr val="lt1"/>
                </a:highlight>
                <a:latin typeface="Helvetica Neue Light"/>
                <a:ea typeface="Helvetica Neue Light"/>
                <a:cs typeface="Helvetica Neue Light"/>
                <a:sym typeface="Helvetica Neue Light"/>
              </a:rPr>
              <a:t>. El parámetro que se le pasa al método es el nombre de la cookie que se desea borrar.</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457200" rtl="0" algn="ctr">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238" name="Google Shape;238;p49"/>
          <p:cNvSpPr txBox="1"/>
          <p:nvPr/>
        </p:nvSpPr>
        <p:spPr>
          <a:xfrm>
            <a:off x="457200" y="736150"/>
            <a:ext cx="7485600" cy="84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B</a:t>
            </a:r>
            <a:r>
              <a:rPr i="1" lang="en" sz="3600">
                <a:latin typeface="Anton"/>
                <a:ea typeface="Anton"/>
                <a:cs typeface="Anton"/>
                <a:sym typeface="Anton"/>
              </a:rPr>
              <a:t>or</a:t>
            </a:r>
            <a:r>
              <a:rPr i="1" lang="en" sz="3600">
                <a:latin typeface="Anton"/>
                <a:ea typeface="Anton"/>
                <a:cs typeface="Anton"/>
                <a:sym typeface="Anton"/>
              </a:rPr>
              <a:t>rar una cookie</a:t>
            </a:r>
            <a:endParaRPr i="1" sz="3600">
              <a:latin typeface="Anton"/>
              <a:ea typeface="Anton"/>
              <a:cs typeface="Anton"/>
              <a:sym typeface="Anton"/>
            </a:endParaRPr>
          </a:p>
        </p:txBody>
      </p:sp>
      <p:pic>
        <p:nvPicPr>
          <p:cNvPr id="239" name="Google Shape;239;p4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40" name="Google Shape;240;p49"/>
          <p:cNvPicPr preferRelativeResize="0"/>
          <p:nvPr/>
        </p:nvPicPr>
        <p:blipFill rotWithShape="1">
          <a:blip r:embed="rId4">
            <a:alphaModFix/>
          </a:blip>
          <a:srcRect b="39290" l="22832" r="45683" t="48856"/>
          <a:stretch/>
        </p:blipFill>
        <p:spPr>
          <a:xfrm>
            <a:off x="250350" y="2414550"/>
            <a:ext cx="4569000" cy="967190"/>
          </a:xfrm>
          <a:prstGeom prst="rect">
            <a:avLst/>
          </a:prstGeom>
          <a:noFill/>
          <a:ln>
            <a:noFill/>
          </a:ln>
        </p:spPr>
      </p:pic>
      <p:pic>
        <p:nvPicPr>
          <p:cNvPr id="241" name="Google Shape;241;p49"/>
          <p:cNvPicPr preferRelativeResize="0"/>
          <p:nvPr/>
        </p:nvPicPr>
        <p:blipFill>
          <a:blip r:embed="rId5">
            <a:alphaModFix/>
          </a:blip>
          <a:stretch>
            <a:fillRect/>
          </a:stretch>
        </p:blipFill>
        <p:spPr>
          <a:xfrm>
            <a:off x="8237825" y="91375"/>
            <a:ext cx="762900" cy="762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 name="Shape 245"/>
        <p:cNvGrpSpPr/>
        <p:nvPr/>
      </p:nvGrpSpPr>
      <p:grpSpPr>
        <a:xfrm>
          <a:off x="0" y="0"/>
          <a:ext cx="0" cy="0"/>
          <a:chOff x="0" y="0"/>
          <a:chExt cx="0" cy="0"/>
        </a:xfrm>
      </p:grpSpPr>
      <p:sp>
        <p:nvSpPr>
          <p:cNvPr id="246" name="Google Shape;246;p50"/>
          <p:cNvSpPr txBox="1"/>
          <p:nvPr/>
        </p:nvSpPr>
        <p:spPr>
          <a:xfrm>
            <a:off x="0" y="1857950"/>
            <a:ext cx="9144000" cy="70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E0FF00"/>
                </a:solidFill>
                <a:latin typeface="Anton"/>
                <a:ea typeface="Anton"/>
                <a:cs typeface="Anton"/>
                <a:sym typeface="Anton"/>
              </a:rPr>
              <a:t>SIGNED COOKIES</a:t>
            </a:r>
            <a:endParaRPr i="1" sz="3600">
              <a:solidFill>
                <a:srgbClr val="E0FF00"/>
              </a:solidFill>
              <a:latin typeface="Anton"/>
              <a:ea typeface="Anton"/>
              <a:cs typeface="Anton"/>
              <a:sym typeface="Anto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51"/>
          <p:cNvSpPr txBox="1"/>
          <p:nvPr/>
        </p:nvSpPr>
        <p:spPr>
          <a:xfrm>
            <a:off x="324450" y="1563925"/>
            <a:ext cx="8495100" cy="3324300"/>
          </a:xfrm>
          <a:prstGeom prst="rect">
            <a:avLst/>
          </a:prstGeom>
          <a:noFill/>
          <a:ln>
            <a:noFill/>
          </a:ln>
        </p:spPr>
        <p:txBody>
          <a:bodyPr anchorCtr="0" anchor="t" bIns="91425" lIns="91425" spcFirstLastPara="1" rIns="91425" wrap="square" tIns="91425">
            <a:noAutofit/>
          </a:bodyPr>
          <a:lstStyle/>
          <a:p>
            <a:pPr indent="-355600" lvl="0" marL="457200" rtl="0" algn="ctr">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A las cookies se les puede agregar un mecanismo de validación que consiste en adjuntar a cada cookie una versión encriptada de su contenido. </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ctr">
              <a:lnSpc>
                <a:spcPct val="115000"/>
              </a:lnSpc>
              <a:spcBef>
                <a:spcPts val="100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Dicha encriptación se realiza mediante una palabra clave o “secreto” definido del lado del servidor, y desconocido por los clientes. </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ctr">
              <a:lnSpc>
                <a:spcPct val="115000"/>
              </a:lnSpc>
              <a:spcBef>
                <a:spcPts val="100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El servidor es capaz de verificar si la cookie que se recibe desde el cliente ha sido adulterada o no, chequeando contra la versión encriptada.</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sp>
        <p:nvSpPr>
          <p:cNvPr id="252" name="Google Shape;252;p51"/>
          <p:cNvSpPr txBox="1"/>
          <p:nvPr/>
        </p:nvSpPr>
        <p:spPr>
          <a:xfrm>
            <a:off x="1317475" y="452675"/>
            <a:ext cx="63138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Características</a:t>
            </a:r>
            <a:endParaRPr i="1" sz="3600">
              <a:latin typeface="Anton"/>
              <a:ea typeface="Anton"/>
              <a:cs typeface="Anton"/>
              <a:sym typeface="Anton"/>
            </a:endParaRPr>
          </a:p>
        </p:txBody>
      </p:sp>
      <p:pic>
        <p:nvPicPr>
          <p:cNvPr id="253" name="Google Shape;253;p5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54" name="Google Shape;254;p51"/>
          <p:cNvPicPr preferRelativeResize="0"/>
          <p:nvPr/>
        </p:nvPicPr>
        <p:blipFill>
          <a:blip r:embed="rId4">
            <a:alphaModFix/>
          </a:blip>
          <a:stretch>
            <a:fillRect/>
          </a:stretch>
        </p:blipFill>
        <p:spPr>
          <a:xfrm>
            <a:off x="8237825" y="91375"/>
            <a:ext cx="762900" cy="762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52"/>
          <p:cNvSpPr txBox="1"/>
          <p:nvPr/>
        </p:nvSpPr>
        <p:spPr>
          <a:xfrm>
            <a:off x="2443250" y="413600"/>
            <a:ext cx="47370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4000">
                <a:latin typeface="Anton"/>
                <a:ea typeface="Anton"/>
                <a:cs typeface="Anton"/>
                <a:sym typeface="Anton"/>
              </a:rPr>
              <a:t>cookieParser(secret)</a:t>
            </a:r>
            <a:endParaRPr i="1" sz="4000">
              <a:latin typeface="Anton"/>
              <a:ea typeface="Anton"/>
              <a:cs typeface="Anton"/>
              <a:sym typeface="Anton"/>
            </a:endParaRPr>
          </a:p>
        </p:txBody>
      </p:sp>
      <p:sp>
        <p:nvSpPr>
          <p:cNvPr id="260" name="Google Shape;260;p52"/>
          <p:cNvSpPr txBox="1"/>
          <p:nvPr/>
        </p:nvSpPr>
        <p:spPr>
          <a:xfrm>
            <a:off x="852150" y="1858525"/>
            <a:ext cx="7439700" cy="25458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b="1" lang="en" sz="2000">
                <a:latin typeface="Helvetica Neue"/>
                <a:ea typeface="Helvetica Neue"/>
                <a:cs typeface="Helvetica Neue"/>
                <a:sym typeface="Helvetica Neue"/>
              </a:rPr>
              <a:t>Secret: </a:t>
            </a:r>
            <a:r>
              <a:rPr lang="en" sz="2000">
                <a:latin typeface="Helvetica Neue Light"/>
                <a:ea typeface="Helvetica Neue Light"/>
                <a:cs typeface="Helvetica Neue Light"/>
                <a:sym typeface="Helvetica Neue Light"/>
              </a:rPr>
              <a:t>string o array de strings que se utiliza para firmar las cookies enviadas</a:t>
            </a:r>
            <a:r>
              <a:rPr lang="en" sz="2000">
                <a:solidFill>
                  <a:schemeClr val="dk1"/>
                </a:solidFill>
                <a:latin typeface="Helvetica Neue Light"/>
                <a:ea typeface="Helvetica Neue Light"/>
                <a:cs typeface="Helvetica Neue Light"/>
                <a:sym typeface="Helvetica Neue Light"/>
              </a:rPr>
              <a:t>, y para analizar las recibidas</a:t>
            </a:r>
            <a:r>
              <a:rPr lang="en" sz="2000">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a:p>
            <a:pPr indent="-355600" lvl="1" marL="914400" rtl="0" algn="l">
              <a:lnSpc>
                <a:spcPct val="115000"/>
              </a:lnSpc>
              <a:spcBef>
                <a:spcPts val="1000"/>
              </a:spcBef>
              <a:spcAft>
                <a:spcPts val="0"/>
              </a:spcAft>
              <a:buClr>
                <a:srgbClr val="3CEFAB"/>
              </a:buClr>
              <a:buSzPts val="2000"/>
              <a:buFont typeface="Helvetica Neue Light"/>
              <a:buChar char="○"/>
            </a:pPr>
            <a:r>
              <a:rPr lang="en" sz="2000">
                <a:latin typeface="Helvetica Neue Light"/>
                <a:ea typeface="Helvetica Neue Light"/>
                <a:cs typeface="Helvetica Neue Light"/>
                <a:sym typeface="Helvetica Neue Light"/>
              </a:rPr>
              <a:t>Es opcional y, si no se especifica, no firmará ni analizará las cookies recibidas. </a:t>
            </a:r>
            <a:endParaRPr sz="2000">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t/>
            </a:r>
            <a:endParaRPr>
              <a:solidFill>
                <a:srgbClr val="FFFFFF"/>
              </a:solidFill>
              <a:latin typeface="Helvetica Neue Light"/>
              <a:ea typeface="Helvetica Neue Light"/>
              <a:cs typeface="Helvetica Neue Light"/>
              <a:sym typeface="Helvetica Neue Light"/>
            </a:endParaRPr>
          </a:p>
        </p:txBody>
      </p:sp>
      <p:pic>
        <p:nvPicPr>
          <p:cNvPr id="261" name="Google Shape;261;p5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2" name="Google Shape;262;p52"/>
          <p:cNvSpPr txBox="1"/>
          <p:nvPr/>
        </p:nvSpPr>
        <p:spPr>
          <a:xfrm>
            <a:off x="241100" y="170775"/>
            <a:ext cx="860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00FFFF"/>
                </a:highlight>
              </a:rPr>
              <a:t>https://stackoverflow.com/questions/11897965/what-are-signed-cookies-in-connect-expressjs</a:t>
            </a:r>
            <a:endParaRPr>
              <a:highlight>
                <a:srgbClr val="00FFFF"/>
              </a:highlight>
            </a:endParaRPr>
          </a:p>
        </p:txBody>
      </p:sp>
      <p:sp>
        <p:nvSpPr>
          <p:cNvPr id="263" name="Google Shape;263;p52"/>
          <p:cNvSpPr txBox="1"/>
          <p:nvPr/>
        </p:nvSpPr>
        <p:spPr>
          <a:xfrm>
            <a:off x="272400" y="-160725"/>
            <a:ext cx="429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00FFFF"/>
                </a:highlight>
              </a:rPr>
              <a:t>Va como </a:t>
            </a:r>
            <a:r>
              <a:rPr lang="en">
                <a:highlight>
                  <a:srgbClr val="00FFFF"/>
                </a:highlight>
              </a:rPr>
              <a:t>middleware a nivel aplicación.</a:t>
            </a:r>
            <a:r>
              <a:rPr lang="en">
                <a:highlight>
                  <a:srgbClr val="00FFFF"/>
                </a:highlight>
              </a:rPr>
              <a:t> </a:t>
            </a:r>
            <a:endParaRPr>
              <a:highlight>
                <a:srgbClr val="00FFFF"/>
              </a:highlight>
            </a:endParaRPr>
          </a:p>
        </p:txBody>
      </p:sp>
      <p:sp>
        <p:nvSpPr>
          <p:cNvPr id="264" name="Google Shape;264;p52"/>
          <p:cNvSpPr txBox="1"/>
          <p:nvPr/>
        </p:nvSpPr>
        <p:spPr>
          <a:xfrm>
            <a:off x="361650" y="1221575"/>
            <a:ext cx="48924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4FC1FF"/>
                </a:solidFill>
                <a:highlight>
                  <a:srgbClr val="1E1E1E"/>
                </a:highlight>
                <a:latin typeface="Courier New"/>
                <a:ea typeface="Courier New"/>
                <a:cs typeface="Courier New"/>
                <a:sym typeface="Courier New"/>
              </a:rPr>
              <a:t>app</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use</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cookieParser</a:t>
            </a:r>
            <a:r>
              <a:rPr lang="en" sz="1050">
                <a:solidFill>
                  <a:srgbClr val="D4D4D4"/>
                </a:solidFill>
                <a:highlight>
                  <a:srgbClr val="1E1E1E"/>
                </a:highlight>
                <a:latin typeface="Courier New"/>
                <a:ea typeface="Courier New"/>
                <a:cs typeface="Courier New"/>
                <a:sym typeface="Courier New"/>
              </a:rPr>
              <a:t>(‘un codigo secreto’));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53"/>
          <p:cNvSpPr txBox="1"/>
          <p:nvPr/>
        </p:nvSpPr>
        <p:spPr>
          <a:xfrm>
            <a:off x="324450" y="1563925"/>
            <a:ext cx="8495100" cy="33243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Para firmar una cookie antes de enviarla al cliente, solo basta con agregar a los dos argumentos usuales (nombre y valor), un tercer argumento de tipo objeto (como se hizo para setear la expiración) con la propiedad “signed” en </a:t>
            </a:r>
            <a:r>
              <a:rPr i="1" lang="en" sz="2000">
                <a:solidFill>
                  <a:schemeClr val="dk1"/>
                </a:solidFill>
                <a:highlight>
                  <a:schemeClr val="lt1"/>
                </a:highlight>
                <a:latin typeface="Helvetica Neue Light"/>
                <a:ea typeface="Helvetica Neue Light"/>
                <a:cs typeface="Helvetica Neue Light"/>
                <a:sym typeface="Helvetica Neue Light"/>
              </a:rPr>
              <a:t>true</a:t>
            </a:r>
            <a:r>
              <a:rPr lang="en" sz="2000">
                <a:solidFill>
                  <a:schemeClr val="dk1"/>
                </a:solidFill>
                <a:highlight>
                  <a:schemeClr val="lt1"/>
                </a:highlight>
                <a:latin typeface="Helvetica Neue Light"/>
                <a:ea typeface="Helvetica Neue Light"/>
                <a:cs typeface="Helvetica Neue Light"/>
                <a:sym typeface="Helvetica Neue Light"/>
              </a:rPr>
              <a:t>. </a:t>
            </a:r>
            <a:r>
              <a:rPr lang="en" sz="2000">
                <a:solidFill>
                  <a:srgbClr val="D4D4D4"/>
                </a:solidFill>
                <a:highlight>
                  <a:srgbClr val="1E1E1E"/>
                </a:highlight>
                <a:latin typeface="Courier New"/>
                <a:ea typeface="Courier New"/>
                <a:cs typeface="Courier New"/>
                <a:sym typeface="Courier New"/>
              </a:rPr>
              <a:t>{ </a:t>
            </a:r>
            <a:r>
              <a:rPr lang="en" sz="2000">
                <a:solidFill>
                  <a:srgbClr val="9CDCFE"/>
                </a:solidFill>
                <a:highlight>
                  <a:srgbClr val="1E1E1E"/>
                </a:highlight>
                <a:latin typeface="Courier New"/>
                <a:ea typeface="Courier New"/>
                <a:cs typeface="Courier New"/>
                <a:sym typeface="Courier New"/>
              </a:rPr>
              <a:t>signed:</a:t>
            </a:r>
            <a:r>
              <a:rPr lang="en" sz="2000">
                <a:solidFill>
                  <a:srgbClr val="D4D4D4"/>
                </a:solidFill>
                <a:highlight>
                  <a:srgbClr val="1E1E1E"/>
                </a:highlight>
                <a:latin typeface="Courier New"/>
                <a:ea typeface="Courier New"/>
                <a:cs typeface="Courier New"/>
                <a:sym typeface="Courier New"/>
              </a:rPr>
              <a:t> </a:t>
            </a:r>
            <a:r>
              <a:rPr lang="en" sz="2000">
                <a:solidFill>
                  <a:srgbClr val="569CD6"/>
                </a:solidFill>
                <a:highlight>
                  <a:srgbClr val="1E1E1E"/>
                </a:highlight>
                <a:latin typeface="Courier New"/>
                <a:ea typeface="Courier New"/>
                <a:cs typeface="Courier New"/>
                <a:sym typeface="Courier New"/>
              </a:rPr>
              <a:t>true</a:t>
            </a:r>
            <a:r>
              <a:rPr lang="en" sz="2000">
                <a:solidFill>
                  <a:srgbClr val="D4D4D4"/>
                </a:solidFill>
                <a:highlight>
                  <a:srgbClr val="1E1E1E"/>
                </a:highlight>
                <a:latin typeface="Courier New"/>
                <a:ea typeface="Courier New"/>
                <a:cs typeface="Courier New"/>
                <a:sym typeface="Courier New"/>
              </a:rPr>
              <a:t> }</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1000"/>
              </a:spcBef>
              <a:spcAft>
                <a:spcPts val="100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Las cookies firmadas recibidas, que hayan pasado la verificación de su firma, ya no se encontrarán en </a:t>
            </a:r>
            <a:r>
              <a:rPr i="1" lang="en" sz="2000">
                <a:solidFill>
                  <a:schemeClr val="dk1"/>
                </a:solidFill>
                <a:highlight>
                  <a:schemeClr val="lt1"/>
                </a:highlight>
                <a:latin typeface="Helvetica Neue Light"/>
                <a:ea typeface="Helvetica Neue Light"/>
                <a:cs typeface="Helvetica Neue Light"/>
                <a:sym typeface="Helvetica Neue Light"/>
              </a:rPr>
              <a:t>req.cookies</a:t>
            </a:r>
            <a:r>
              <a:rPr lang="en" sz="2000">
                <a:solidFill>
                  <a:schemeClr val="dk1"/>
                </a:solidFill>
                <a:highlight>
                  <a:schemeClr val="lt1"/>
                </a:highlight>
                <a:latin typeface="Helvetica Neue Light"/>
                <a:ea typeface="Helvetica Neue Light"/>
                <a:cs typeface="Helvetica Neue Light"/>
                <a:sym typeface="Helvetica Neue Light"/>
              </a:rPr>
              <a:t>, sino que aparecerán en </a:t>
            </a:r>
            <a:r>
              <a:rPr b="1" lang="en" sz="2000">
                <a:solidFill>
                  <a:schemeClr val="dk1"/>
                </a:solidFill>
                <a:highlight>
                  <a:schemeClr val="lt1"/>
                </a:highlight>
                <a:latin typeface="Helvetica Neue"/>
                <a:ea typeface="Helvetica Neue"/>
                <a:cs typeface="Helvetica Neue"/>
                <a:sym typeface="Helvetica Neue"/>
              </a:rPr>
              <a:t>req.signedCookies</a:t>
            </a:r>
            <a:r>
              <a:rPr lang="en" sz="2000">
                <a:solidFill>
                  <a:schemeClr val="dk1"/>
                </a:solidFill>
                <a:highlight>
                  <a:schemeClr val="lt1"/>
                </a:highlight>
                <a:latin typeface="Helvetica Neue Light"/>
                <a:ea typeface="Helvetica Neue Light"/>
                <a:cs typeface="Helvetica Neue Light"/>
                <a:sym typeface="Helvetica Neue Light"/>
              </a:rPr>
              <a:t>. Aquellas que no hayan pasado la verificación, no aparecerán, como si no existieran.</a:t>
            </a:r>
            <a:endParaRPr sz="2000">
              <a:solidFill>
                <a:schemeClr val="dk1"/>
              </a:solidFill>
              <a:highlight>
                <a:schemeClr val="lt1"/>
              </a:highlight>
              <a:latin typeface="Helvetica Neue Light"/>
              <a:ea typeface="Helvetica Neue Light"/>
              <a:cs typeface="Helvetica Neue Light"/>
              <a:sym typeface="Helvetica Neue Light"/>
            </a:endParaRPr>
          </a:p>
        </p:txBody>
      </p:sp>
      <p:sp>
        <p:nvSpPr>
          <p:cNvPr id="270" name="Google Shape;270;p53"/>
          <p:cNvSpPr txBox="1"/>
          <p:nvPr/>
        </p:nvSpPr>
        <p:spPr>
          <a:xfrm>
            <a:off x="1294725" y="338875"/>
            <a:ext cx="63138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Crear una cookie firmada</a:t>
            </a:r>
            <a:endParaRPr i="1" sz="3600">
              <a:latin typeface="Anton"/>
              <a:ea typeface="Anton"/>
              <a:cs typeface="Anton"/>
              <a:sym typeface="Anton"/>
            </a:endParaRPr>
          </a:p>
        </p:txBody>
      </p:sp>
      <p:pic>
        <p:nvPicPr>
          <p:cNvPr id="271" name="Google Shape;271;p5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72" name="Google Shape;272;p53"/>
          <p:cNvPicPr preferRelativeResize="0"/>
          <p:nvPr/>
        </p:nvPicPr>
        <p:blipFill>
          <a:blip r:embed="rId4">
            <a:alphaModFix/>
          </a:blip>
          <a:stretch>
            <a:fillRect/>
          </a:stretch>
        </p:blipFill>
        <p:spPr>
          <a:xfrm>
            <a:off x="8237825" y="91375"/>
            <a:ext cx="762900" cy="762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54"/>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 sz="4000">
                <a:latin typeface="Anton"/>
                <a:ea typeface="Anton"/>
                <a:cs typeface="Anton"/>
                <a:sym typeface="Anton"/>
              </a:rPr>
              <a:t>INYECTAR COOKIES EN FRONTEND</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 sz="1600">
                <a:latin typeface="Helvetica Neue Light"/>
                <a:ea typeface="Helvetica Neue Light"/>
                <a:cs typeface="Helvetica Neue Light"/>
                <a:sym typeface="Helvetica Neue Light"/>
              </a:rPr>
              <a:t>Tiempo: 10 minutos</a:t>
            </a:r>
            <a:endParaRPr i="1" sz="1600">
              <a:latin typeface="Helvetica Neue Light"/>
              <a:ea typeface="Helvetica Neue Light"/>
              <a:cs typeface="Helvetica Neue Light"/>
              <a:sym typeface="Helvetica Neue Light"/>
            </a:endParaRPr>
          </a:p>
        </p:txBody>
      </p:sp>
      <p:pic>
        <p:nvPicPr>
          <p:cNvPr id="278" name="Google Shape;278;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79" name="Google Shape;279;p54"/>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5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85" name="Google Shape;285;p55"/>
          <p:cNvSpPr txBox="1"/>
          <p:nvPr/>
        </p:nvSpPr>
        <p:spPr>
          <a:xfrm>
            <a:off x="442500" y="1325650"/>
            <a:ext cx="8259000" cy="312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highlight>
                  <a:schemeClr val="lt1"/>
                </a:highlight>
                <a:latin typeface="Helvetica Neue Light"/>
                <a:ea typeface="Helvetica Neue Light"/>
                <a:cs typeface="Helvetica Neue Light"/>
                <a:sym typeface="Helvetica Neue Light"/>
              </a:rPr>
              <a:t>Realizar un programa de backend que permita gestionar cookies desde el frontend. Para ello: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Clr>
                <a:schemeClr val="dk1"/>
              </a:buClr>
              <a:buSzPts val="1100"/>
              <a:buFont typeface="Arial"/>
              <a:buNone/>
            </a:pPr>
            <a:r>
              <a:rPr lang="en" sz="1800">
                <a:solidFill>
                  <a:schemeClr val="dk1"/>
                </a:solidFill>
                <a:highlight>
                  <a:schemeClr val="lt1"/>
                </a:highlight>
                <a:latin typeface="Helvetica Neue Light"/>
                <a:ea typeface="Helvetica Neue Light"/>
                <a:cs typeface="Helvetica Neue Light"/>
                <a:sym typeface="Helvetica Neue Light"/>
              </a:rPr>
              <a:t>Definir una ruta “cookies”.</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Clr>
                <a:schemeClr val="dk1"/>
              </a:buClr>
              <a:buSzPts val="1100"/>
              <a:buFont typeface="Arial"/>
              <a:buNone/>
            </a:pPr>
            <a:r>
              <a:rPr lang="en" sz="1800">
                <a:solidFill>
                  <a:schemeClr val="dk1"/>
                </a:solidFill>
                <a:highlight>
                  <a:schemeClr val="lt1"/>
                </a:highlight>
                <a:latin typeface="Helvetica Neue Light"/>
                <a:ea typeface="Helvetica Neue Light"/>
                <a:cs typeface="Helvetica Neue Light"/>
                <a:sym typeface="Helvetica Neue Light"/>
              </a:rPr>
              <a:t>Definir un método POST que reciba un objeto con el nombre de la cookie, su valor y el tiempo de duración en segundos, y que genere y guarde dicha cookie.</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Clr>
                <a:schemeClr val="dk1"/>
              </a:buClr>
              <a:buSzPts val="1100"/>
              <a:buFont typeface="Arial"/>
              <a:buNone/>
            </a:pPr>
            <a:r>
              <a:rPr lang="en" sz="1800">
                <a:solidFill>
                  <a:schemeClr val="dk1"/>
                </a:solidFill>
                <a:highlight>
                  <a:schemeClr val="lt1"/>
                </a:highlight>
                <a:latin typeface="Helvetica Neue Light"/>
                <a:ea typeface="Helvetica Neue Light"/>
                <a:cs typeface="Helvetica Neue Light"/>
                <a:sym typeface="Helvetica Neue Light"/>
              </a:rPr>
              <a:t>Definir un método GET que devuelva todas las cookies presentes.</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Clr>
                <a:schemeClr val="dk1"/>
              </a:buClr>
              <a:buSzPts val="1100"/>
              <a:buFont typeface="Arial"/>
              <a:buNone/>
            </a:pPr>
            <a:r>
              <a:rPr lang="en" sz="1800">
                <a:solidFill>
                  <a:schemeClr val="dk1"/>
                </a:solidFill>
                <a:highlight>
                  <a:schemeClr val="lt1"/>
                </a:highlight>
                <a:latin typeface="Helvetica Neue Light"/>
                <a:ea typeface="Helvetica Neue Light"/>
                <a:cs typeface="Helvetica Neue Light"/>
                <a:sym typeface="Helvetica Neue Light"/>
              </a:rPr>
              <a:t>Definir un método DELETE que reciba el nombre de una cookie por parámetro de ruta, y la elimine.</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286" name="Google Shape;286;p55"/>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287" name="Google Shape;287;p55"/>
          <p:cNvSpPr txBox="1"/>
          <p:nvPr/>
        </p:nvSpPr>
        <p:spPr>
          <a:xfrm>
            <a:off x="0" y="381000"/>
            <a:ext cx="6886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4000">
                <a:solidFill>
                  <a:schemeClr val="dk1"/>
                </a:solidFill>
                <a:latin typeface="Anton"/>
                <a:ea typeface="Anton"/>
                <a:cs typeface="Anton"/>
                <a:sym typeface="Anton"/>
              </a:rPr>
              <a:t>Inyectar cookies en frontend</a:t>
            </a:r>
            <a:endParaRPr sz="2000">
              <a:solidFill>
                <a:schemeClr val="dk1"/>
              </a:solidFill>
              <a:latin typeface="Helvetica Neue Light"/>
              <a:ea typeface="Helvetica Neue Light"/>
              <a:cs typeface="Helvetica Neue Light"/>
              <a:sym typeface="Helvetica Neue Light"/>
            </a:endParaRPr>
          </a:p>
        </p:txBody>
      </p:sp>
      <p:sp>
        <p:nvSpPr>
          <p:cNvPr id="288" name="Google Shape;288;p55"/>
          <p:cNvSpPr txBox="1"/>
          <p:nvPr/>
        </p:nvSpPr>
        <p:spPr>
          <a:xfrm>
            <a:off x="872375" y="4738725"/>
            <a:ext cx="402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5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94" name="Google Shape;294;p56"/>
          <p:cNvSpPr txBox="1"/>
          <p:nvPr/>
        </p:nvSpPr>
        <p:spPr>
          <a:xfrm>
            <a:off x="442500" y="1249450"/>
            <a:ext cx="8259000" cy="312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highlight>
                  <a:schemeClr val="lt1"/>
                </a:highlight>
                <a:latin typeface="Helvetica Neue"/>
                <a:ea typeface="Helvetica Neue"/>
                <a:cs typeface="Helvetica Neue"/>
                <a:sym typeface="Helvetica Neue"/>
              </a:rPr>
              <a:t>NOTA 1:</a:t>
            </a:r>
            <a:r>
              <a:rPr lang="en" sz="1800">
                <a:solidFill>
                  <a:schemeClr val="dk1"/>
                </a:solidFill>
                <a:highlight>
                  <a:schemeClr val="lt1"/>
                </a:highlight>
                <a:latin typeface="Helvetica Neue Light"/>
                <a:ea typeface="Helvetica Neue Light"/>
                <a:cs typeface="Helvetica Neue Light"/>
                <a:sym typeface="Helvetica Neue Light"/>
              </a:rPr>
              <a:t> Utilizar la librería express como estructura de servidor.</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Clr>
                <a:schemeClr val="dk1"/>
              </a:buClr>
              <a:buSzPts val="1100"/>
              <a:buFont typeface="Arial"/>
              <a:buNone/>
            </a:pPr>
            <a:r>
              <a:rPr b="1" lang="en" sz="1800">
                <a:solidFill>
                  <a:schemeClr val="dk1"/>
                </a:solidFill>
                <a:highlight>
                  <a:schemeClr val="lt1"/>
                </a:highlight>
                <a:latin typeface="Helvetica Neue"/>
                <a:ea typeface="Helvetica Neue"/>
                <a:cs typeface="Helvetica Neue"/>
                <a:sym typeface="Helvetica Neue"/>
              </a:rPr>
              <a:t>NOTA 2: </a:t>
            </a:r>
            <a:r>
              <a:rPr lang="en" sz="1800">
                <a:solidFill>
                  <a:schemeClr val="dk1"/>
                </a:solidFill>
                <a:highlight>
                  <a:schemeClr val="lt1"/>
                </a:highlight>
                <a:latin typeface="Helvetica Neue Light"/>
                <a:ea typeface="Helvetica Neue Light"/>
                <a:cs typeface="Helvetica Neue Light"/>
                <a:sym typeface="Helvetica Neue Light"/>
              </a:rPr>
              <a:t>Si algún parámetro recibido es inválido, o directamente inexistente, el servidor devolverá un objeto de error.</a:t>
            </a:r>
            <a:br>
              <a:rPr lang="en" sz="1800">
                <a:solidFill>
                  <a:schemeClr val="dk1"/>
                </a:solidFill>
                <a:highlight>
                  <a:schemeClr val="lt1"/>
                </a:highlight>
                <a:latin typeface="Helvetica Neue Light"/>
                <a:ea typeface="Helvetica Neue Light"/>
                <a:cs typeface="Helvetica Neue Light"/>
                <a:sym typeface="Helvetica Neue Light"/>
              </a:rPr>
            </a:br>
            <a:r>
              <a:rPr lang="en" sz="1800">
                <a:solidFill>
                  <a:schemeClr val="dk1"/>
                </a:solidFill>
                <a:highlight>
                  <a:schemeClr val="lt1"/>
                </a:highlight>
                <a:latin typeface="Helvetica Neue Light"/>
                <a:ea typeface="Helvetica Neue Light"/>
                <a:cs typeface="Helvetica Neue Light"/>
                <a:sym typeface="Helvetica Neue Light"/>
              </a:rPr>
              <a:t>Ej: { error: 'falta nombre ó valor' } o { error: 'nombre no encontrado' }. Si todo sale bien, devolver el objeto { proceso: 'ok'}.</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Clr>
                <a:schemeClr val="dk1"/>
              </a:buClr>
              <a:buSzPts val="1100"/>
              <a:buFont typeface="Arial"/>
              <a:buNone/>
            </a:pPr>
            <a:r>
              <a:rPr b="1" lang="en" sz="1800">
                <a:solidFill>
                  <a:schemeClr val="dk1"/>
                </a:solidFill>
                <a:highlight>
                  <a:schemeClr val="lt1"/>
                </a:highlight>
                <a:latin typeface="Helvetica Neue"/>
                <a:ea typeface="Helvetica Neue"/>
                <a:cs typeface="Helvetica Neue"/>
                <a:sym typeface="Helvetica Neue"/>
              </a:rPr>
              <a:t>NOTA 3: </a:t>
            </a:r>
            <a:r>
              <a:rPr lang="en" sz="1800">
                <a:solidFill>
                  <a:schemeClr val="dk1"/>
                </a:solidFill>
                <a:highlight>
                  <a:schemeClr val="lt1"/>
                </a:highlight>
                <a:latin typeface="Helvetica Neue Light"/>
                <a:ea typeface="Helvetica Neue Light"/>
                <a:cs typeface="Helvetica Neue Light"/>
                <a:sym typeface="Helvetica Neue Light"/>
              </a:rPr>
              <a:t>Si el tiempo no está presente, generar una cookie sin tiempo de expiración.</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None/>
            </a:pPr>
            <a:r>
              <a:rPr b="1" lang="en" sz="1800">
                <a:solidFill>
                  <a:schemeClr val="dk1"/>
                </a:solidFill>
                <a:highlight>
                  <a:schemeClr val="lt1"/>
                </a:highlight>
                <a:latin typeface="Helvetica Neue"/>
                <a:ea typeface="Helvetica Neue"/>
                <a:cs typeface="Helvetica Neue"/>
                <a:sym typeface="Helvetica Neue"/>
              </a:rPr>
              <a:t>NOTA 4:</a:t>
            </a:r>
            <a:r>
              <a:rPr lang="en" sz="1800">
                <a:solidFill>
                  <a:schemeClr val="dk1"/>
                </a:solidFill>
                <a:highlight>
                  <a:schemeClr val="lt1"/>
                </a:highlight>
                <a:latin typeface="Helvetica Neue Light"/>
                <a:ea typeface="Helvetica Neue Light"/>
                <a:cs typeface="Helvetica Neue Light"/>
                <a:sym typeface="Helvetica Neue Light"/>
              </a:rPr>
              <a:t>  Generar los request con varios navegadores (Chrome, edge, Firefox) para simular los distintos clientes en forma local.</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295" name="Google Shape;295;p56"/>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296" name="Google Shape;296;p56"/>
          <p:cNvSpPr txBox="1"/>
          <p:nvPr/>
        </p:nvSpPr>
        <p:spPr>
          <a:xfrm>
            <a:off x="0" y="381000"/>
            <a:ext cx="6886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4000">
                <a:solidFill>
                  <a:schemeClr val="dk1"/>
                </a:solidFill>
                <a:latin typeface="Anton"/>
                <a:ea typeface="Anton"/>
                <a:cs typeface="Anton"/>
                <a:sym typeface="Anton"/>
              </a:rPr>
              <a:t>Inyectar cookies en frontend</a:t>
            </a:r>
            <a:endParaRPr sz="20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7"/>
          <p:cNvSpPr/>
          <p:nvPr/>
        </p:nvSpPr>
        <p:spPr>
          <a:xfrm>
            <a:off x="0" y="0"/>
            <a:ext cx="1322100" cy="5159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7"/>
          <p:cNvSpPr txBox="1"/>
          <p:nvPr/>
        </p:nvSpPr>
        <p:spPr>
          <a:xfrm>
            <a:off x="2457163" y="924600"/>
            <a:ext cx="4730100" cy="1209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700">
                <a:solidFill>
                  <a:schemeClr val="lt1"/>
                </a:solidFill>
                <a:latin typeface="DM Sans"/>
                <a:ea typeface="DM Sans"/>
                <a:cs typeface="DM Sans"/>
                <a:sym typeface="DM Sans"/>
              </a:rPr>
              <a:t>¡Lanzamos la</a:t>
            </a:r>
            <a:endParaRPr b="1" sz="3700">
              <a:solidFill>
                <a:schemeClr val="lt1"/>
              </a:solidFill>
              <a:latin typeface="DM Sans"/>
              <a:ea typeface="DM Sans"/>
              <a:cs typeface="DM Sans"/>
              <a:sym typeface="DM Sans"/>
            </a:endParaRPr>
          </a:p>
          <a:p>
            <a:pPr indent="0" lvl="0" marL="0" rtl="0" algn="l">
              <a:lnSpc>
                <a:spcPct val="90000"/>
              </a:lnSpc>
              <a:spcBef>
                <a:spcPts val="0"/>
              </a:spcBef>
              <a:spcAft>
                <a:spcPts val="0"/>
              </a:spcAft>
              <a:buNone/>
            </a:pPr>
            <a:r>
              <a:rPr b="1" lang="en" sz="3700">
                <a:solidFill>
                  <a:srgbClr val="EAFF6A"/>
                </a:solidFill>
                <a:latin typeface="DM Sans"/>
                <a:ea typeface="DM Sans"/>
                <a:cs typeface="DM Sans"/>
                <a:sym typeface="DM Sans"/>
              </a:rPr>
              <a:t>Bolsa de Empleos</a:t>
            </a:r>
            <a:r>
              <a:rPr b="1" lang="en" sz="3700">
                <a:solidFill>
                  <a:schemeClr val="lt1"/>
                </a:solidFill>
                <a:latin typeface="DM Sans"/>
                <a:ea typeface="DM Sans"/>
                <a:cs typeface="DM Sans"/>
                <a:sym typeface="DM Sans"/>
              </a:rPr>
              <a:t>!</a:t>
            </a:r>
            <a:endParaRPr b="1" sz="3700">
              <a:solidFill>
                <a:schemeClr val="lt1"/>
              </a:solidFill>
              <a:latin typeface="DM Sans"/>
              <a:ea typeface="DM Sans"/>
              <a:cs typeface="DM Sans"/>
              <a:sym typeface="DM Sans"/>
            </a:endParaRPr>
          </a:p>
        </p:txBody>
      </p:sp>
      <p:sp>
        <p:nvSpPr>
          <p:cNvPr id="303" name="Google Shape;303;p57"/>
          <p:cNvSpPr txBox="1"/>
          <p:nvPr/>
        </p:nvSpPr>
        <p:spPr>
          <a:xfrm>
            <a:off x="2457163" y="2297525"/>
            <a:ext cx="4798800" cy="148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chemeClr val="lt1"/>
                </a:solidFill>
                <a:latin typeface="DM Sans"/>
                <a:ea typeface="DM Sans"/>
                <a:cs typeface="DM Sans"/>
                <a:sym typeface="DM Sans"/>
              </a:rPr>
              <a:t>Un espacio para seguir </a:t>
            </a:r>
            <a:r>
              <a:rPr b="1" lang="en" sz="1350">
                <a:solidFill>
                  <a:schemeClr val="lt1"/>
                </a:solidFill>
                <a:latin typeface="DM Sans"/>
                <a:ea typeface="DM Sans"/>
                <a:cs typeface="DM Sans"/>
                <a:sym typeface="DM Sans"/>
              </a:rPr>
              <a:t>potenciando tu carrera</a:t>
            </a:r>
            <a:r>
              <a:rPr lang="en" sz="1350">
                <a:solidFill>
                  <a:schemeClr val="lt1"/>
                </a:solidFill>
                <a:latin typeface="DM Sans"/>
                <a:ea typeface="DM Sans"/>
                <a:cs typeface="DM Sans"/>
                <a:sym typeface="DM Sans"/>
              </a:rPr>
              <a:t> y que tengas más </a:t>
            </a:r>
            <a:r>
              <a:rPr b="1" lang="en" sz="1350">
                <a:solidFill>
                  <a:schemeClr val="lt1"/>
                </a:solidFill>
                <a:latin typeface="DM Sans"/>
                <a:ea typeface="DM Sans"/>
                <a:cs typeface="DM Sans"/>
                <a:sym typeface="DM Sans"/>
              </a:rPr>
              <a:t>oportunidades de inserción laboral</a:t>
            </a:r>
            <a:r>
              <a:rPr lang="en"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a:p>
            <a:pPr indent="0" lvl="0" marL="0" rtl="0" algn="l">
              <a:spcBef>
                <a:spcPts val="1000"/>
              </a:spcBef>
              <a:spcAft>
                <a:spcPts val="0"/>
              </a:spcAft>
              <a:buNone/>
            </a:pPr>
            <a:r>
              <a:rPr lang="en" sz="1350">
                <a:solidFill>
                  <a:schemeClr val="lt1"/>
                </a:solidFill>
                <a:latin typeface="DM Sans"/>
                <a:ea typeface="DM Sans"/>
                <a:cs typeface="DM Sans"/>
                <a:sym typeface="DM Sans"/>
              </a:rPr>
              <a:t>Podrás encontrar la </a:t>
            </a:r>
            <a:r>
              <a:rPr b="1" lang="en" sz="1350">
                <a:solidFill>
                  <a:schemeClr val="lt1"/>
                </a:solidFill>
                <a:latin typeface="DM Sans"/>
                <a:ea typeface="DM Sans"/>
                <a:cs typeface="DM Sans"/>
                <a:sym typeface="DM Sans"/>
              </a:rPr>
              <a:t>Bolsa de Empleos </a:t>
            </a:r>
            <a:r>
              <a:rPr lang="en" sz="1350">
                <a:solidFill>
                  <a:schemeClr val="lt1"/>
                </a:solidFill>
                <a:latin typeface="DM Sans"/>
                <a:ea typeface="DM Sans"/>
                <a:cs typeface="DM Sans"/>
                <a:sym typeface="DM Sans"/>
              </a:rPr>
              <a:t>en el menú izquierdo de la plataforma.</a:t>
            </a:r>
            <a:endParaRPr sz="1350">
              <a:solidFill>
                <a:schemeClr val="lt1"/>
              </a:solidFill>
              <a:latin typeface="DM Sans"/>
              <a:ea typeface="DM Sans"/>
              <a:cs typeface="DM Sans"/>
              <a:sym typeface="DM Sans"/>
            </a:endParaRPr>
          </a:p>
          <a:p>
            <a:pPr indent="0" lvl="0" marL="0" rtl="0" algn="l">
              <a:spcBef>
                <a:spcPts val="1000"/>
              </a:spcBef>
              <a:spcAft>
                <a:spcPts val="1000"/>
              </a:spcAft>
              <a:buClr>
                <a:schemeClr val="dk1"/>
              </a:buClr>
              <a:buSzPts val="1100"/>
              <a:buFont typeface="Arial"/>
              <a:buNone/>
            </a:pPr>
            <a:r>
              <a:rPr lang="en" sz="1350">
                <a:solidFill>
                  <a:schemeClr val="lt1"/>
                </a:solidFill>
                <a:latin typeface="DM Sans"/>
                <a:ea typeface="DM Sans"/>
                <a:cs typeface="DM Sans"/>
                <a:sym typeface="DM Sans"/>
              </a:rPr>
              <a:t>Te invitamos a conocerla y ¡postularte a tu futuro trabajo!</a:t>
            </a:r>
            <a:endParaRPr sz="1350">
              <a:solidFill>
                <a:schemeClr val="lt1"/>
              </a:solidFill>
              <a:latin typeface="DM Sans"/>
              <a:ea typeface="DM Sans"/>
              <a:cs typeface="DM Sans"/>
              <a:sym typeface="DM Sans"/>
            </a:endParaRPr>
          </a:p>
        </p:txBody>
      </p:sp>
      <p:pic>
        <p:nvPicPr>
          <p:cNvPr id="304" name="Google Shape;304;p57" title="&quot;nuevo&quot;"/>
          <p:cNvPicPr preferRelativeResize="0"/>
          <p:nvPr/>
        </p:nvPicPr>
        <p:blipFill>
          <a:blip r:embed="rId3">
            <a:alphaModFix/>
          </a:blip>
          <a:stretch>
            <a:fillRect/>
          </a:stretch>
        </p:blipFill>
        <p:spPr>
          <a:xfrm>
            <a:off x="2468088" y="477975"/>
            <a:ext cx="690294" cy="280800"/>
          </a:xfrm>
          <a:prstGeom prst="rect">
            <a:avLst/>
          </a:prstGeom>
          <a:noFill/>
          <a:ln>
            <a:noFill/>
          </a:ln>
        </p:spPr>
      </p:pic>
      <p:pic>
        <p:nvPicPr>
          <p:cNvPr id="305" name="Google Shape;305;p57"/>
          <p:cNvPicPr preferRelativeResize="0"/>
          <p:nvPr/>
        </p:nvPicPr>
        <p:blipFill rotWithShape="1">
          <a:blip r:embed="rId4">
            <a:alphaModFix/>
          </a:blip>
          <a:srcRect b="0" l="5452" r="5461" t="0"/>
          <a:stretch/>
        </p:blipFill>
        <p:spPr>
          <a:xfrm>
            <a:off x="567850" y="477975"/>
            <a:ext cx="1497687" cy="4123325"/>
          </a:xfrm>
          <a:prstGeom prst="rect">
            <a:avLst/>
          </a:prstGeom>
          <a:noFill/>
          <a:ln>
            <a:noFill/>
          </a:ln>
        </p:spPr>
      </p:pic>
      <p:sp>
        <p:nvSpPr>
          <p:cNvPr id="306" name="Google Shape;306;p57"/>
          <p:cNvSpPr/>
          <p:nvPr/>
        </p:nvSpPr>
        <p:spPr>
          <a:xfrm>
            <a:off x="632125" y="2660500"/>
            <a:ext cx="1322100" cy="3387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nvGrpSpPr>
          <p:cNvPr id="307" name="Google Shape;307;p57"/>
          <p:cNvGrpSpPr/>
          <p:nvPr/>
        </p:nvGrpSpPr>
        <p:grpSpPr>
          <a:xfrm>
            <a:off x="2560438" y="3996550"/>
            <a:ext cx="1134384" cy="280804"/>
            <a:chOff x="2560438" y="3920350"/>
            <a:chExt cx="1134384" cy="280804"/>
          </a:xfrm>
        </p:grpSpPr>
        <p:pic>
          <p:nvPicPr>
            <p:cNvPr id="308" name="Google Shape;308;p57"/>
            <p:cNvPicPr preferRelativeResize="0"/>
            <p:nvPr/>
          </p:nvPicPr>
          <p:blipFill>
            <a:blip r:embed="rId5">
              <a:alphaModFix/>
            </a:blip>
            <a:stretch>
              <a:fillRect/>
            </a:stretch>
          </p:blipFill>
          <p:spPr>
            <a:xfrm>
              <a:off x="2560438" y="3920354"/>
              <a:ext cx="1134384" cy="280800"/>
            </a:xfrm>
            <a:prstGeom prst="rect">
              <a:avLst/>
            </a:prstGeom>
            <a:noFill/>
            <a:ln>
              <a:noFill/>
            </a:ln>
          </p:spPr>
        </p:pic>
        <p:sp>
          <p:nvSpPr>
            <p:cNvPr id="309" name="Google Shape;309;p57"/>
            <p:cNvSpPr txBox="1"/>
            <p:nvPr/>
          </p:nvSpPr>
          <p:spPr>
            <a:xfrm>
              <a:off x="2607288" y="3920350"/>
              <a:ext cx="1040700" cy="2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uFill>
                    <a:noFill/>
                  </a:uFill>
                  <a:latin typeface="DM Sans"/>
                  <a:ea typeface="DM Sans"/>
                  <a:cs typeface="DM Sans"/>
                  <a:sym typeface="DM Sans"/>
                  <a:hlinkClick r:id="rId6">
                    <a:extLst>
                      <a:ext uri="{A12FA001-AC4F-418D-AE19-62706E023703}">
                        <ahyp:hlinkClr val="tx"/>
                      </a:ext>
                    </a:extLst>
                  </a:hlinkClick>
                </a:rPr>
                <a:t>Conócela</a:t>
              </a:r>
              <a:endParaRPr b="1" sz="1200">
                <a:solidFill>
                  <a:schemeClr val="dk1"/>
                </a:solidFill>
                <a:latin typeface="DM Sans"/>
                <a:ea typeface="DM Sans"/>
                <a:cs typeface="DM Sans"/>
                <a:sym typeface="DM Sans"/>
              </a:endParaRPr>
            </a:p>
          </p:txBody>
        </p:sp>
      </p:grpSp>
      <p:cxnSp>
        <p:nvCxnSpPr>
          <p:cNvPr id="310" name="Google Shape;310;p57"/>
          <p:cNvCxnSpPr/>
          <p:nvPr/>
        </p:nvCxnSpPr>
        <p:spPr>
          <a:xfrm rot="10800000">
            <a:off x="2014413" y="2829100"/>
            <a:ext cx="269700" cy="1500"/>
          </a:xfrm>
          <a:prstGeom prst="straightConnector1">
            <a:avLst/>
          </a:prstGeom>
          <a:noFill/>
          <a:ln cap="flat" cmpd="sng" w="9525">
            <a:solidFill>
              <a:schemeClr val="lt1"/>
            </a:solidFill>
            <a:prstDash val="solid"/>
            <a:round/>
            <a:headEnd len="med" w="med" type="none"/>
            <a:tailEnd len="med" w="med" type="stealth"/>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41" name="Shape 141"/>
        <p:cNvGrpSpPr/>
        <p:nvPr/>
      </p:nvGrpSpPr>
      <p:grpSpPr>
        <a:xfrm>
          <a:off x="0" y="0"/>
          <a:ext cx="0" cy="0"/>
          <a:chOff x="0" y="0"/>
          <a:chExt cx="0" cy="0"/>
        </a:xfrm>
      </p:grpSpPr>
      <p:sp>
        <p:nvSpPr>
          <p:cNvPr id="142" name="Google Shape;142;p40"/>
          <p:cNvSpPr txBox="1"/>
          <p:nvPr/>
        </p:nvSpPr>
        <p:spPr>
          <a:xfrm>
            <a:off x="4006550" y="1099200"/>
            <a:ext cx="4581600" cy="30975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latin typeface="Helvetica Neue Light"/>
                <a:ea typeface="Helvetica Neue Light"/>
                <a:cs typeface="Helvetica Neue Light"/>
                <a:sym typeface="Helvetica Neue Light"/>
              </a:rPr>
              <a:t>Conocer y comprender los conceptos de Cookies, Session y Storage.</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100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Incorporar de sus usos y aplicaciones.</a:t>
            </a:r>
            <a:endParaRPr sz="1800">
              <a:solidFill>
                <a:schemeClr val="dk1"/>
              </a:solidFill>
              <a:latin typeface="Helvetica Neue Light"/>
              <a:ea typeface="Helvetica Neue Light"/>
              <a:cs typeface="Helvetica Neue Light"/>
              <a:sym typeface="Helvetica Neue Light"/>
            </a:endParaRPr>
          </a:p>
        </p:txBody>
      </p:sp>
      <p:pic>
        <p:nvPicPr>
          <p:cNvPr id="143" name="Google Shape;143;p4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44" name="Google Shape;144;p40"/>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3000">
                <a:solidFill>
                  <a:srgbClr val="000000"/>
                </a:solidFill>
                <a:latin typeface="Anton"/>
                <a:ea typeface="Anton"/>
                <a:cs typeface="Anton"/>
                <a:sym typeface="Anton"/>
              </a:rPr>
              <a:t>OBJETIVOS </a:t>
            </a:r>
            <a:r>
              <a:rPr i="1" lang="en" sz="3000">
                <a:latin typeface="Anton"/>
                <a:ea typeface="Anton"/>
                <a:cs typeface="Anton"/>
                <a:sym typeface="Anton"/>
              </a:rPr>
              <a:t>DE LA CLASE</a:t>
            </a:r>
            <a:endParaRPr i="1" sz="3000">
              <a:latin typeface="Anton"/>
              <a:ea typeface="Anton"/>
              <a:cs typeface="Anton"/>
              <a:sym typeface="Anton"/>
            </a:endParaRPr>
          </a:p>
        </p:txBody>
      </p:sp>
      <p:pic>
        <p:nvPicPr>
          <p:cNvPr id="145" name="Google Shape;145;p40"/>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4" name="Shape 314"/>
        <p:cNvGrpSpPr/>
        <p:nvPr/>
      </p:nvGrpSpPr>
      <p:grpSpPr>
        <a:xfrm>
          <a:off x="0" y="0"/>
          <a:ext cx="0" cy="0"/>
          <a:chOff x="0" y="0"/>
          <a:chExt cx="0" cy="0"/>
        </a:xfrm>
      </p:grpSpPr>
      <p:sp>
        <p:nvSpPr>
          <p:cNvPr id="315" name="Google Shape;315;p58"/>
          <p:cNvSpPr txBox="1"/>
          <p:nvPr/>
        </p:nvSpPr>
        <p:spPr>
          <a:xfrm>
            <a:off x="0" y="1857950"/>
            <a:ext cx="9144000" cy="70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E0FF00"/>
                </a:solidFill>
                <a:latin typeface="Anton"/>
                <a:ea typeface="Anton"/>
                <a:cs typeface="Anton"/>
                <a:sym typeface="Anton"/>
              </a:rPr>
              <a:t>SESSION MEMORY</a:t>
            </a:r>
            <a:endParaRPr i="1" sz="3600">
              <a:solidFill>
                <a:srgbClr val="E0FF00"/>
              </a:solidFill>
              <a:latin typeface="Anton"/>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9"/>
          <p:cNvSpPr txBox="1"/>
          <p:nvPr/>
        </p:nvSpPr>
        <p:spPr>
          <a:xfrm>
            <a:off x="483450" y="1248875"/>
            <a:ext cx="8071200" cy="873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dk1"/>
                </a:solidFill>
                <a:highlight>
                  <a:schemeClr val="lt1"/>
                </a:highlight>
                <a:latin typeface="Helvetica Neue Light"/>
                <a:ea typeface="Helvetica Neue Light"/>
                <a:cs typeface="Helvetica Neue Light"/>
                <a:sym typeface="Helvetica Neue Light"/>
              </a:rPr>
              <a:t>Session es un paquete de Node, el cual permite que una variable sea accesible desde cualquier lugar del sitio. Se almacena del lado del </a:t>
            </a:r>
            <a:r>
              <a:rPr b="1" lang="en" sz="1800">
                <a:solidFill>
                  <a:schemeClr val="dk1"/>
                </a:solidFill>
                <a:highlight>
                  <a:schemeClr val="lt1"/>
                </a:highlight>
                <a:latin typeface="Helvetica Neue"/>
                <a:ea typeface="Helvetica Neue"/>
                <a:cs typeface="Helvetica Neue"/>
                <a:sym typeface="Helvetica Neue"/>
              </a:rPr>
              <a:t>servidor</a:t>
            </a:r>
            <a:r>
              <a:rPr lang="en" sz="1800">
                <a:solidFill>
                  <a:schemeClr val="dk1"/>
                </a:solidFill>
                <a:highlight>
                  <a:schemeClr val="lt1"/>
                </a:highlight>
                <a:latin typeface="Helvetica Neue Light"/>
                <a:ea typeface="Helvetica Neue Light"/>
                <a:cs typeface="Helvetica Neue Light"/>
                <a:sym typeface="Helvetica Neue Light"/>
              </a:rPr>
              <a:t>.</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i="1" sz="1800">
              <a:solidFill>
                <a:schemeClr val="dk1"/>
              </a:solidFill>
              <a:highlight>
                <a:schemeClr val="lt1"/>
              </a:highlight>
              <a:latin typeface="Helvetica Neue Light"/>
              <a:ea typeface="Helvetica Neue Light"/>
              <a:cs typeface="Helvetica Neue Light"/>
              <a:sym typeface="Helvetica Neue Light"/>
            </a:endParaRPr>
          </a:p>
        </p:txBody>
      </p:sp>
      <p:sp>
        <p:nvSpPr>
          <p:cNvPr id="321" name="Google Shape;321;p59"/>
          <p:cNvSpPr txBox="1"/>
          <p:nvPr/>
        </p:nvSpPr>
        <p:spPr>
          <a:xfrm>
            <a:off x="1785925" y="227300"/>
            <a:ext cx="5862900" cy="74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¿Qué es express-session?</a:t>
            </a:r>
            <a:endParaRPr i="1" sz="3600">
              <a:latin typeface="Anton"/>
              <a:ea typeface="Anton"/>
              <a:cs typeface="Anton"/>
              <a:sym typeface="Anton"/>
            </a:endParaRPr>
          </a:p>
        </p:txBody>
      </p:sp>
      <p:pic>
        <p:nvPicPr>
          <p:cNvPr id="322" name="Google Shape;322;p5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23" name="Google Shape;323;p59"/>
          <p:cNvPicPr preferRelativeResize="0"/>
          <p:nvPr/>
        </p:nvPicPr>
        <p:blipFill>
          <a:blip r:embed="rId4">
            <a:alphaModFix/>
          </a:blip>
          <a:stretch>
            <a:fillRect/>
          </a:stretch>
        </p:blipFill>
        <p:spPr>
          <a:xfrm>
            <a:off x="2351725" y="2058500"/>
            <a:ext cx="4731300" cy="2777410"/>
          </a:xfrm>
          <a:prstGeom prst="rect">
            <a:avLst/>
          </a:prstGeom>
          <a:noFill/>
          <a:ln>
            <a:noFill/>
          </a:ln>
        </p:spPr>
      </p:pic>
      <p:pic>
        <p:nvPicPr>
          <p:cNvPr id="324" name="Google Shape;324;p59"/>
          <p:cNvPicPr preferRelativeResize="0"/>
          <p:nvPr/>
        </p:nvPicPr>
        <p:blipFill>
          <a:blip r:embed="rId5">
            <a:alphaModFix/>
          </a:blip>
          <a:stretch>
            <a:fillRect/>
          </a:stretch>
        </p:blipFill>
        <p:spPr>
          <a:xfrm>
            <a:off x="8237825" y="91375"/>
            <a:ext cx="762900" cy="762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60"/>
          <p:cNvSpPr txBox="1"/>
          <p:nvPr/>
        </p:nvSpPr>
        <p:spPr>
          <a:xfrm>
            <a:off x="324450" y="1335325"/>
            <a:ext cx="8495100" cy="2921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La información que se quiera guardar en </a:t>
            </a:r>
            <a:r>
              <a:rPr b="1" lang="en" sz="2000">
                <a:solidFill>
                  <a:schemeClr val="dk1"/>
                </a:solidFill>
                <a:highlight>
                  <a:schemeClr val="lt1"/>
                </a:highlight>
                <a:latin typeface="Helvetica Neue"/>
                <a:ea typeface="Helvetica Neue"/>
                <a:cs typeface="Helvetica Neue"/>
                <a:sym typeface="Helvetica Neue"/>
              </a:rPr>
              <a:t>session </a:t>
            </a:r>
            <a:r>
              <a:rPr lang="en" sz="2000">
                <a:solidFill>
                  <a:schemeClr val="dk1"/>
                </a:solidFill>
                <a:highlight>
                  <a:schemeClr val="lt1"/>
                </a:highlight>
                <a:latin typeface="Helvetica Neue Light"/>
                <a:ea typeface="Helvetica Neue Light"/>
                <a:cs typeface="Helvetica Neue Light"/>
                <a:sym typeface="Helvetica Neue Light"/>
              </a:rPr>
              <a:t>se almacena del lado del servidor.</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100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Del lado del cliente, se crea un identificador único.</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100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Los datos almacenados en </a:t>
            </a:r>
            <a:r>
              <a:rPr b="1" lang="en" sz="2000">
                <a:solidFill>
                  <a:schemeClr val="dk1"/>
                </a:solidFill>
                <a:highlight>
                  <a:schemeClr val="lt1"/>
                </a:highlight>
                <a:latin typeface="Helvetica Neue"/>
                <a:ea typeface="Helvetica Neue"/>
                <a:cs typeface="Helvetica Neue"/>
                <a:sym typeface="Helvetica Neue"/>
              </a:rPr>
              <a:t>session </a:t>
            </a:r>
            <a:r>
              <a:rPr lang="en" sz="2000">
                <a:solidFill>
                  <a:schemeClr val="dk1"/>
                </a:solidFill>
                <a:highlight>
                  <a:schemeClr val="lt1"/>
                </a:highlight>
                <a:latin typeface="Helvetica Neue Light"/>
                <a:ea typeface="Helvetica Neue Light"/>
                <a:cs typeface="Helvetica Neue Light"/>
                <a:sym typeface="Helvetica Neue Light"/>
              </a:rPr>
              <a:t>se borran al cerrar la ventana del navegador.</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100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Se utiliza principalmente para guardar los datos de usuario al iniciar sesión.</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sp>
        <p:nvSpPr>
          <p:cNvPr id="330" name="Google Shape;330;p60"/>
          <p:cNvSpPr txBox="1"/>
          <p:nvPr/>
        </p:nvSpPr>
        <p:spPr>
          <a:xfrm>
            <a:off x="1294725" y="338875"/>
            <a:ext cx="63138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Características</a:t>
            </a:r>
            <a:endParaRPr i="1" sz="3600">
              <a:latin typeface="Anton"/>
              <a:ea typeface="Anton"/>
              <a:cs typeface="Anton"/>
              <a:sym typeface="Anton"/>
            </a:endParaRPr>
          </a:p>
        </p:txBody>
      </p:sp>
      <p:pic>
        <p:nvPicPr>
          <p:cNvPr id="331" name="Google Shape;331;p6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32" name="Google Shape;332;p60"/>
          <p:cNvPicPr preferRelativeResize="0"/>
          <p:nvPr/>
        </p:nvPicPr>
        <p:blipFill>
          <a:blip r:embed="rId4">
            <a:alphaModFix/>
          </a:blip>
          <a:stretch>
            <a:fillRect/>
          </a:stretch>
        </p:blipFill>
        <p:spPr>
          <a:xfrm>
            <a:off x="8237825" y="91375"/>
            <a:ext cx="762900" cy="762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61"/>
          <p:cNvSpPr txBox="1"/>
          <p:nvPr/>
        </p:nvSpPr>
        <p:spPr>
          <a:xfrm>
            <a:off x="162450" y="1052933"/>
            <a:ext cx="8439600" cy="46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chemeClr val="lt1"/>
                </a:highlight>
                <a:latin typeface="Helvetica Neue Light"/>
                <a:ea typeface="Helvetica Neue Light"/>
                <a:cs typeface="Helvetica Neue Light"/>
                <a:sym typeface="Helvetica Neue Light"/>
              </a:rPr>
              <a:t>Se debe instalar el módulo de express-session para empezar a utilizar session:</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338" name="Google Shape;338;p61"/>
          <p:cNvSpPr txBox="1"/>
          <p:nvPr/>
        </p:nvSpPr>
        <p:spPr>
          <a:xfrm>
            <a:off x="744325" y="202750"/>
            <a:ext cx="7485600" cy="84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Empezando a usar session</a:t>
            </a:r>
            <a:endParaRPr i="1" sz="3600">
              <a:latin typeface="Anton"/>
              <a:ea typeface="Anton"/>
              <a:cs typeface="Anton"/>
              <a:sym typeface="Anton"/>
            </a:endParaRPr>
          </a:p>
        </p:txBody>
      </p:sp>
      <p:pic>
        <p:nvPicPr>
          <p:cNvPr id="339" name="Google Shape;339;p6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40" name="Google Shape;340;p61"/>
          <p:cNvSpPr txBox="1"/>
          <p:nvPr/>
        </p:nvSpPr>
        <p:spPr>
          <a:xfrm>
            <a:off x="4836300" y="2749975"/>
            <a:ext cx="4206900" cy="1472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dk1"/>
                </a:solidFill>
                <a:highlight>
                  <a:schemeClr val="lt1"/>
                </a:highlight>
                <a:latin typeface="Helvetica Neue Light"/>
                <a:ea typeface="Helvetica Neue Light"/>
                <a:cs typeface="Helvetica Neue Light"/>
                <a:sym typeface="Helvetica Neue Light"/>
              </a:rPr>
              <a:t>Tiene que ser requerido e incluido</a:t>
            </a:r>
            <a:r>
              <a:rPr lang="en" sz="1800">
                <a:solidFill>
                  <a:schemeClr val="dk1"/>
                </a:solidFill>
                <a:highlight>
                  <a:schemeClr val="lt1"/>
                </a:highlight>
                <a:latin typeface="Helvetica Neue Light"/>
                <a:ea typeface="Helvetica Neue Light"/>
                <a:cs typeface="Helvetica Neue Light"/>
                <a:sym typeface="Helvetica Neue Light"/>
              </a:rPr>
              <a:t> en la aplicación en la que se lo va a utilizar.</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 sz="1800">
                <a:solidFill>
                  <a:schemeClr val="dk1"/>
                </a:solidFill>
                <a:highlight>
                  <a:schemeClr val="lt1"/>
                </a:highlight>
                <a:latin typeface="Helvetica Neue Light"/>
                <a:ea typeface="Helvetica Neue Light"/>
                <a:cs typeface="Helvetica Neue Light"/>
                <a:sym typeface="Helvetica Neue Light"/>
              </a:rPr>
              <a:t>Es un middleware que se requiere a nivel de aplicación.</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341" name="Google Shape;341;p61"/>
          <p:cNvPicPr preferRelativeResize="0"/>
          <p:nvPr/>
        </p:nvPicPr>
        <p:blipFill rotWithShape="1">
          <a:blip r:embed="rId4">
            <a:alphaModFix/>
          </a:blip>
          <a:srcRect b="23291" l="18944" r="62211" t="73674"/>
          <a:stretch/>
        </p:blipFill>
        <p:spPr>
          <a:xfrm>
            <a:off x="2793350" y="1651825"/>
            <a:ext cx="3652800" cy="330676"/>
          </a:xfrm>
          <a:prstGeom prst="rect">
            <a:avLst/>
          </a:prstGeom>
          <a:noFill/>
          <a:ln cap="flat" cmpd="sng" w="19050">
            <a:solidFill>
              <a:schemeClr val="dk2"/>
            </a:solidFill>
            <a:prstDash val="solid"/>
            <a:round/>
            <a:headEnd len="sm" w="sm" type="none"/>
            <a:tailEnd len="sm" w="sm" type="none"/>
          </a:ln>
        </p:spPr>
      </p:pic>
      <p:pic>
        <p:nvPicPr>
          <p:cNvPr id="342" name="Google Shape;342;p61"/>
          <p:cNvPicPr preferRelativeResize="0"/>
          <p:nvPr/>
        </p:nvPicPr>
        <p:blipFill rotWithShape="1">
          <a:blip r:embed="rId5">
            <a:alphaModFix/>
          </a:blip>
          <a:srcRect b="52361" l="20416" r="40222" t="10945"/>
          <a:stretch/>
        </p:blipFill>
        <p:spPr>
          <a:xfrm>
            <a:off x="238650" y="2413825"/>
            <a:ext cx="4483752" cy="2350174"/>
          </a:xfrm>
          <a:prstGeom prst="rect">
            <a:avLst/>
          </a:prstGeom>
          <a:noFill/>
          <a:ln cap="flat" cmpd="sng" w="19050">
            <a:solidFill>
              <a:srgbClr val="595959"/>
            </a:solidFill>
            <a:prstDash val="solid"/>
            <a:round/>
            <a:headEnd len="sm" w="sm" type="none"/>
            <a:tailEnd len="sm" w="sm" type="none"/>
          </a:ln>
        </p:spPr>
      </p:pic>
      <p:pic>
        <p:nvPicPr>
          <p:cNvPr id="343" name="Google Shape;343;p61"/>
          <p:cNvPicPr preferRelativeResize="0"/>
          <p:nvPr/>
        </p:nvPicPr>
        <p:blipFill>
          <a:blip r:embed="rId6">
            <a:alphaModFix/>
          </a:blip>
          <a:stretch>
            <a:fillRect/>
          </a:stretch>
        </p:blipFill>
        <p:spPr>
          <a:xfrm>
            <a:off x="8237825" y="91375"/>
            <a:ext cx="762900" cy="762900"/>
          </a:xfrm>
          <a:prstGeom prst="rect">
            <a:avLst/>
          </a:prstGeom>
          <a:noFill/>
          <a:ln>
            <a:noFill/>
          </a:ln>
        </p:spPr>
      </p:pic>
      <p:sp>
        <p:nvSpPr>
          <p:cNvPr id="344" name="Google Shape;344;p61"/>
          <p:cNvSpPr txBox="1"/>
          <p:nvPr/>
        </p:nvSpPr>
        <p:spPr>
          <a:xfrm>
            <a:off x="-1175375" y="70325"/>
            <a:ext cx="2843100" cy="926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750">
                <a:solidFill>
                  <a:srgbClr val="DCDCAA"/>
                </a:solidFill>
                <a:highlight>
                  <a:srgbClr val="1E1E1E"/>
                </a:highlight>
                <a:latin typeface="Courier New"/>
                <a:ea typeface="Courier New"/>
                <a:cs typeface="Courier New"/>
                <a:sym typeface="Courier New"/>
              </a:rPr>
              <a:t>session</a:t>
            </a:r>
            <a:r>
              <a:rPr lang="en" sz="750">
                <a:solidFill>
                  <a:srgbClr val="D4D4D4"/>
                </a:solidFill>
                <a:highlight>
                  <a:srgbClr val="1E1E1E"/>
                </a:highlight>
                <a:latin typeface="Courier New"/>
                <a:ea typeface="Courier New"/>
                <a:cs typeface="Courier New"/>
                <a:sym typeface="Courier New"/>
              </a:rPr>
              <a:t>({</a:t>
            </a:r>
            <a:endParaRPr sz="7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750">
                <a:solidFill>
                  <a:srgbClr val="D4D4D4"/>
                </a:solidFill>
                <a:highlight>
                  <a:srgbClr val="1E1E1E"/>
                </a:highlight>
                <a:latin typeface="Courier New"/>
                <a:ea typeface="Courier New"/>
                <a:cs typeface="Courier New"/>
                <a:sym typeface="Courier New"/>
              </a:rPr>
              <a:t>    </a:t>
            </a:r>
            <a:r>
              <a:rPr lang="en" sz="750">
                <a:solidFill>
                  <a:srgbClr val="9CDCFE"/>
                </a:solidFill>
                <a:highlight>
                  <a:srgbClr val="1E1E1E"/>
                </a:highlight>
                <a:latin typeface="Courier New"/>
                <a:ea typeface="Courier New"/>
                <a:cs typeface="Courier New"/>
                <a:sym typeface="Courier New"/>
              </a:rPr>
              <a:t>secret:</a:t>
            </a:r>
            <a:r>
              <a:rPr lang="en" sz="750">
                <a:solidFill>
                  <a:srgbClr val="D4D4D4"/>
                </a:solidFill>
                <a:highlight>
                  <a:srgbClr val="1E1E1E"/>
                </a:highlight>
                <a:latin typeface="Courier New"/>
                <a:ea typeface="Courier New"/>
                <a:cs typeface="Courier New"/>
                <a:sym typeface="Courier New"/>
              </a:rPr>
              <a:t> </a:t>
            </a:r>
            <a:r>
              <a:rPr lang="en" sz="750">
                <a:solidFill>
                  <a:srgbClr val="CE9178"/>
                </a:solidFill>
                <a:highlight>
                  <a:srgbClr val="1E1E1E"/>
                </a:highlight>
                <a:latin typeface="Courier New"/>
                <a:ea typeface="Courier New"/>
                <a:cs typeface="Courier New"/>
                <a:sym typeface="Courier New"/>
              </a:rPr>
              <a:t>"secreto"</a:t>
            </a:r>
            <a:r>
              <a:rPr lang="en" sz="750">
                <a:solidFill>
                  <a:srgbClr val="D4D4D4"/>
                </a:solidFill>
                <a:highlight>
                  <a:srgbClr val="1E1E1E"/>
                </a:highlight>
                <a:latin typeface="Courier New"/>
                <a:ea typeface="Courier New"/>
                <a:cs typeface="Courier New"/>
                <a:sym typeface="Courier New"/>
              </a:rPr>
              <a:t>,</a:t>
            </a:r>
            <a:endParaRPr sz="7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750">
                <a:solidFill>
                  <a:srgbClr val="D4D4D4"/>
                </a:solidFill>
                <a:highlight>
                  <a:srgbClr val="1E1E1E"/>
                </a:highlight>
                <a:latin typeface="Courier New"/>
                <a:ea typeface="Courier New"/>
                <a:cs typeface="Courier New"/>
                <a:sym typeface="Courier New"/>
              </a:rPr>
              <a:t>    </a:t>
            </a:r>
            <a:r>
              <a:rPr lang="en" sz="750">
                <a:solidFill>
                  <a:srgbClr val="9CDCFE"/>
                </a:solidFill>
                <a:highlight>
                  <a:srgbClr val="1E1E1E"/>
                </a:highlight>
                <a:latin typeface="Courier New"/>
                <a:ea typeface="Courier New"/>
                <a:cs typeface="Courier New"/>
                <a:sym typeface="Courier New"/>
              </a:rPr>
              <a:t>resave:</a:t>
            </a:r>
            <a:r>
              <a:rPr lang="en" sz="750">
                <a:solidFill>
                  <a:srgbClr val="D4D4D4"/>
                </a:solidFill>
                <a:highlight>
                  <a:srgbClr val="1E1E1E"/>
                </a:highlight>
                <a:latin typeface="Courier New"/>
                <a:ea typeface="Courier New"/>
                <a:cs typeface="Courier New"/>
                <a:sym typeface="Courier New"/>
              </a:rPr>
              <a:t> </a:t>
            </a:r>
            <a:r>
              <a:rPr lang="en" sz="750">
                <a:solidFill>
                  <a:srgbClr val="569CD6"/>
                </a:solidFill>
                <a:highlight>
                  <a:srgbClr val="1E1E1E"/>
                </a:highlight>
                <a:latin typeface="Courier New"/>
                <a:ea typeface="Courier New"/>
                <a:cs typeface="Courier New"/>
                <a:sym typeface="Courier New"/>
              </a:rPr>
              <a:t>true</a:t>
            </a:r>
            <a:r>
              <a:rPr lang="en" sz="750">
                <a:solidFill>
                  <a:srgbClr val="D4D4D4"/>
                </a:solidFill>
                <a:highlight>
                  <a:srgbClr val="1E1E1E"/>
                </a:highlight>
                <a:latin typeface="Courier New"/>
                <a:ea typeface="Courier New"/>
                <a:cs typeface="Courier New"/>
                <a:sym typeface="Courier New"/>
              </a:rPr>
              <a:t>,</a:t>
            </a:r>
            <a:endParaRPr sz="7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750">
                <a:solidFill>
                  <a:srgbClr val="D4D4D4"/>
                </a:solidFill>
                <a:highlight>
                  <a:srgbClr val="1E1E1E"/>
                </a:highlight>
                <a:latin typeface="Courier New"/>
                <a:ea typeface="Courier New"/>
                <a:cs typeface="Courier New"/>
                <a:sym typeface="Courier New"/>
              </a:rPr>
              <a:t>    </a:t>
            </a:r>
            <a:r>
              <a:rPr lang="en" sz="750">
                <a:solidFill>
                  <a:srgbClr val="9CDCFE"/>
                </a:solidFill>
                <a:highlight>
                  <a:srgbClr val="1E1E1E"/>
                </a:highlight>
                <a:latin typeface="Courier New"/>
                <a:ea typeface="Courier New"/>
                <a:cs typeface="Courier New"/>
                <a:sym typeface="Courier New"/>
              </a:rPr>
              <a:t>saveUninitialized:</a:t>
            </a:r>
            <a:r>
              <a:rPr lang="en" sz="750">
                <a:solidFill>
                  <a:srgbClr val="D4D4D4"/>
                </a:solidFill>
                <a:highlight>
                  <a:srgbClr val="1E1E1E"/>
                </a:highlight>
                <a:latin typeface="Courier New"/>
                <a:ea typeface="Courier New"/>
                <a:cs typeface="Courier New"/>
                <a:sym typeface="Courier New"/>
              </a:rPr>
              <a:t> </a:t>
            </a:r>
            <a:r>
              <a:rPr lang="en" sz="750">
                <a:solidFill>
                  <a:srgbClr val="569CD6"/>
                </a:solidFill>
                <a:highlight>
                  <a:srgbClr val="1E1E1E"/>
                </a:highlight>
                <a:latin typeface="Courier New"/>
                <a:ea typeface="Courier New"/>
                <a:cs typeface="Courier New"/>
                <a:sym typeface="Courier New"/>
              </a:rPr>
              <a:t>true</a:t>
            </a:r>
            <a:r>
              <a:rPr lang="en" sz="750">
                <a:solidFill>
                  <a:srgbClr val="D4D4D4"/>
                </a:solidFill>
                <a:highlight>
                  <a:srgbClr val="1E1E1E"/>
                </a:highlight>
                <a:latin typeface="Courier New"/>
                <a:ea typeface="Courier New"/>
                <a:cs typeface="Courier New"/>
                <a:sym typeface="Courier New"/>
              </a:rPr>
              <a:t>,</a:t>
            </a:r>
            <a:endParaRPr sz="7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750">
                <a:solidFill>
                  <a:srgbClr val="D4D4D4"/>
                </a:solidFill>
                <a:highlight>
                  <a:srgbClr val="1E1E1E"/>
                </a:highlight>
                <a:latin typeface="Courier New"/>
                <a:ea typeface="Courier New"/>
                <a:cs typeface="Courier New"/>
                <a:sym typeface="Courier New"/>
              </a:rPr>
              <a:t>  })</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2"/>
          <p:cNvSpPr txBox="1"/>
          <p:nvPr/>
        </p:nvSpPr>
        <p:spPr>
          <a:xfrm>
            <a:off x="363325" y="206625"/>
            <a:ext cx="7485600" cy="84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G</a:t>
            </a:r>
            <a:r>
              <a:rPr i="1" lang="en" sz="3600">
                <a:latin typeface="Anton"/>
                <a:ea typeface="Anton"/>
                <a:cs typeface="Anton"/>
                <a:sym typeface="Anton"/>
              </a:rPr>
              <a:t>uardar datos en session</a:t>
            </a:r>
            <a:endParaRPr i="1" sz="3600">
              <a:latin typeface="Anton"/>
              <a:ea typeface="Anton"/>
              <a:cs typeface="Anton"/>
              <a:sym typeface="Anton"/>
            </a:endParaRPr>
          </a:p>
        </p:txBody>
      </p:sp>
      <p:pic>
        <p:nvPicPr>
          <p:cNvPr id="350" name="Google Shape;350;p6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51" name="Google Shape;351;p62"/>
          <p:cNvSpPr txBox="1"/>
          <p:nvPr/>
        </p:nvSpPr>
        <p:spPr>
          <a:xfrm>
            <a:off x="111900" y="3217450"/>
            <a:ext cx="8674200" cy="1259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En el else se crea la variable en session llamada “contador” la cual tiene inicialmente un valor de 1.</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En el if, si ya existe esta variable en session, se aumenta su valor en 1.</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Tener en cuenta que tanto para inicializar una nueva variable en session como para leer los datos de la misma se utiliza el parámetro de </a:t>
            </a:r>
            <a:r>
              <a:rPr b="1" lang="en" sz="1800">
                <a:solidFill>
                  <a:schemeClr val="dk1"/>
                </a:solidFill>
                <a:highlight>
                  <a:schemeClr val="lt1"/>
                </a:highlight>
                <a:latin typeface="Helvetica Neue"/>
                <a:ea typeface="Helvetica Neue"/>
                <a:cs typeface="Helvetica Neue"/>
                <a:sym typeface="Helvetica Neue"/>
              </a:rPr>
              <a:t>request</a:t>
            </a:r>
            <a:r>
              <a:rPr lang="en" sz="1800">
                <a:solidFill>
                  <a:schemeClr val="dk1"/>
                </a:solidFill>
                <a:highlight>
                  <a:schemeClr val="lt1"/>
                </a:highlight>
                <a:latin typeface="Helvetica Neue Light"/>
                <a:ea typeface="Helvetica Neue Light"/>
                <a:cs typeface="Helvetica Neue Light"/>
                <a:sym typeface="Helvetica Neue Light"/>
              </a:rPr>
              <a:t>.</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352" name="Google Shape;352;p62"/>
          <p:cNvPicPr preferRelativeResize="0"/>
          <p:nvPr/>
        </p:nvPicPr>
        <p:blipFill rotWithShape="1">
          <a:blip r:embed="rId4">
            <a:alphaModFix/>
          </a:blip>
          <a:srcRect b="55324" l="20873" r="31912" t="19199"/>
          <a:stretch/>
        </p:blipFill>
        <p:spPr>
          <a:xfrm>
            <a:off x="1087800" y="1084149"/>
            <a:ext cx="6761126" cy="2051101"/>
          </a:xfrm>
          <a:prstGeom prst="rect">
            <a:avLst/>
          </a:prstGeom>
          <a:noFill/>
          <a:ln cap="flat" cmpd="sng" w="19050">
            <a:solidFill>
              <a:schemeClr val="dk2"/>
            </a:solidFill>
            <a:prstDash val="solid"/>
            <a:round/>
            <a:headEnd len="sm" w="sm" type="none"/>
            <a:tailEnd len="sm" w="sm" type="none"/>
          </a:ln>
        </p:spPr>
      </p:pic>
      <p:pic>
        <p:nvPicPr>
          <p:cNvPr id="353" name="Google Shape;353;p62"/>
          <p:cNvPicPr preferRelativeResize="0"/>
          <p:nvPr/>
        </p:nvPicPr>
        <p:blipFill>
          <a:blip r:embed="rId5">
            <a:alphaModFix/>
          </a:blip>
          <a:stretch>
            <a:fillRect/>
          </a:stretch>
        </p:blipFill>
        <p:spPr>
          <a:xfrm>
            <a:off x="8237825" y="91375"/>
            <a:ext cx="762900" cy="762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3"/>
          <p:cNvSpPr txBox="1"/>
          <p:nvPr/>
        </p:nvSpPr>
        <p:spPr>
          <a:xfrm>
            <a:off x="5072400" y="2136300"/>
            <a:ext cx="4071600" cy="175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dk1"/>
                </a:solidFill>
                <a:highlight>
                  <a:schemeClr val="lt1"/>
                </a:highlight>
                <a:latin typeface="Helvetica Neue Light"/>
                <a:ea typeface="Helvetica Neue Light"/>
                <a:cs typeface="Helvetica Neue Light"/>
                <a:sym typeface="Helvetica Neue Light"/>
              </a:rPr>
              <a:t>Para eliminar datos de una variable de session, se utiliza el parámetro de </a:t>
            </a:r>
            <a:r>
              <a:rPr b="1" lang="en" sz="1800">
                <a:solidFill>
                  <a:schemeClr val="dk1"/>
                </a:solidFill>
                <a:highlight>
                  <a:schemeClr val="lt1"/>
                </a:highlight>
                <a:latin typeface="Helvetica Neue"/>
                <a:ea typeface="Helvetica Neue"/>
                <a:cs typeface="Helvetica Neue"/>
                <a:sym typeface="Helvetica Neue"/>
              </a:rPr>
              <a:t>request </a:t>
            </a:r>
            <a:r>
              <a:rPr lang="en" sz="1800">
                <a:solidFill>
                  <a:schemeClr val="dk1"/>
                </a:solidFill>
                <a:highlight>
                  <a:schemeClr val="lt1"/>
                </a:highlight>
                <a:latin typeface="Helvetica Neue Light"/>
                <a:ea typeface="Helvetica Neue Light"/>
                <a:cs typeface="Helvetica Neue Light"/>
                <a:sym typeface="Helvetica Neue Light"/>
              </a:rPr>
              <a:t>y el método </a:t>
            </a:r>
            <a:r>
              <a:rPr b="1" lang="en" sz="1800">
                <a:solidFill>
                  <a:schemeClr val="dk1"/>
                </a:solidFill>
                <a:highlight>
                  <a:schemeClr val="lt1"/>
                </a:highlight>
                <a:latin typeface="Helvetica Neue"/>
                <a:ea typeface="Helvetica Neue"/>
                <a:cs typeface="Helvetica Neue"/>
                <a:sym typeface="Helvetica Neue"/>
              </a:rPr>
              <a:t>destroy</a:t>
            </a:r>
            <a:r>
              <a:rPr lang="en" sz="1800">
                <a:solidFill>
                  <a:schemeClr val="dk1"/>
                </a:solidFill>
                <a:highlight>
                  <a:schemeClr val="lt1"/>
                </a:highlight>
                <a:latin typeface="Helvetica Neue Light"/>
                <a:ea typeface="Helvetica Neue Light"/>
                <a:cs typeface="Helvetica Neue Light"/>
                <a:sym typeface="Helvetica Neue Light"/>
              </a:rPr>
              <a:t>. Como parámetro se pasa un callback.</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359" name="Google Shape;359;p63"/>
          <p:cNvSpPr txBox="1"/>
          <p:nvPr/>
        </p:nvSpPr>
        <p:spPr>
          <a:xfrm>
            <a:off x="752225" y="528875"/>
            <a:ext cx="7485600" cy="84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E</a:t>
            </a:r>
            <a:r>
              <a:rPr i="1" lang="en" sz="3600">
                <a:latin typeface="Anton"/>
                <a:ea typeface="Anton"/>
                <a:cs typeface="Anton"/>
                <a:sym typeface="Anton"/>
              </a:rPr>
              <a:t>liminar datos de session</a:t>
            </a:r>
            <a:endParaRPr i="1" sz="3600">
              <a:latin typeface="Anton"/>
              <a:ea typeface="Anton"/>
              <a:cs typeface="Anton"/>
              <a:sym typeface="Anton"/>
            </a:endParaRPr>
          </a:p>
        </p:txBody>
      </p:sp>
      <p:pic>
        <p:nvPicPr>
          <p:cNvPr id="360" name="Google Shape;360;p6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61" name="Google Shape;361;p63"/>
          <p:cNvPicPr preferRelativeResize="0"/>
          <p:nvPr/>
        </p:nvPicPr>
        <p:blipFill rotWithShape="1">
          <a:blip r:embed="rId4">
            <a:alphaModFix/>
          </a:blip>
          <a:srcRect b="32118" l="22693" r="41841" t="48251"/>
          <a:stretch/>
        </p:blipFill>
        <p:spPr>
          <a:xfrm>
            <a:off x="417975" y="2224125"/>
            <a:ext cx="4444950" cy="1383251"/>
          </a:xfrm>
          <a:prstGeom prst="rect">
            <a:avLst/>
          </a:prstGeom>
          <a:noFill/>
          <a:ln cap="flat" cmpd="sng" w="19050">
            <a:solidFill>
              <a:schemeClr val="dk2"/>
            </a:solidFill>
            <a:prstDash val="solid"/>
            <a:round/>
            <a:headEnd len="sm" w="sm" type="none"/>
            <a:tailEnd len="sm" w="sm" type="none"/>
          </a:ln>
        </p:spPr>
      </p:pic>
      <p:pic>
        <p:nvPicPr>
          <p:cNvPr id="362" name="Google Shape;362;p63"/>
          <p:cNvPicPr preferRelativeResize="0"/>
          <p:nvPr/>
        </p:nvPicPr>
        <p:blipFill>
          <a:blip r:embed="rId5">
            <a:alphaModFix/>
          </a:blip>
          <a:stretch>
            <a:fillRect/>
          </a:stretch>
        </p:blipFill>
        <p:spPr>
          <a:xfrm>
            <a:off x="8237825" y="91375"/>
            <a:ext cx="762900" cy="762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4"/>
          <p:cNvSpPr txBox="1"/>
          <p:nvPr/>
        </p:nvSpPr>
        <p:spPr>
          <a:xfrm>
            <a:off x="439525" y="3250475"/>
            <a:ext cx="8196300" cy="1404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dk1"/>
                </a:solidFill>
                <a:highlight>
                  <a:schemeClr val="lt1"/>
                </a:highlight>
                <a:latin typeface="Helvetica Neue Light"/>
                <a:ea typeface="Helvetica Neue Light"/>
                <a:cs typeface="Helvetica Neue Light"/>
                <a:sym typeface="Helvetica Neue Light"/>
              </a:rPr>
              <a:t>Para</a:t>
            </a:r>
            <a:r>
              <a:rPr b="1" lang="en" sz="1800">
                <a:solidFill>
                  <a:schemeClr val="dk1"/>
                </a:solidFill>
                <a:highlight>
                  <a:schemeClr val="lt1"/>
                </a:highlight>
                <a:latin typeface="Helvetica Neue"/>
                <a:ea typeface="Helvetica Neue"/>
                <a:cs typeface="Helvetica Neue"/>
                <a:sym typeface="Helvetica Neue"/>
              </a:rPr>
              <a:t> </a:t>
            </a:r>
            <a:r>
              <a:rPr b="1" i="1" lang="en" sz="1800">
                <a:solidFill>
                  <a:schemeClr val="dk1"/>
                </a:solidFill>
                <a:highlight>
                  <a:schemeClr val="lt1"/>
                </a:highlight>
                <a:latin typeface="Helvetica Neue"/>
                <a:ea typeface="Helvetica Neue"/>
                <a:cs typeface="Helvetica Neue"/>
                <a:sym typeface="Helvetica Neue"/>
              </a:rPr>
              <a:t>iniciar sesión</a:t>
            </a:r>
            <a:r>
              <a:rPr lang="en" sz="1800">
                <a:solidFill>
                  <a:schemeClr val="dk1"/>
                </a:solidFill>
                <a:highlight>
                  <a:schemeClr val="lt1"/>
                </a:highlight>
                <a:latin typeface="Helvetica Neue Light"/>
                <a:ea typeface="Helvetica Neue Light"/>
                <a:cs typeface="Helvetica Neue Light"/>
                <a:sym typeface="Helvetica Neue Light"/>
              </a:rPr>
              <a:t> se verifica que los datos ingresados por el usuario sean los correctos. Si lo es, se guarda en session los datos de este usuario. Además, se puede crear la variable admin, también en session, con el valor de true, lo que indica que el usuario logueado es un administrador</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457200" rtl="0" algn="ctr">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368" name="Google Shape;368;p64"/>
          <p:cNvSpPr txBox="1"/>
          <p:nvPr/>
        </p:nvSpPr>
        <p:spPr>
          <a:xfrm>
            <a:off x="2139925" y="51475"/>
            <a:ext cx="4795500" cy="84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Login con session</a:t>
            </a:r>
            <a:endParaRPr i="1" sz="3600">
              <a:latin typeface="Anton"/>
              <a:ea typeface="Anton"/>
              <a:cs typeface="Anton"/>
              <a:sym typeface="Anton"/>
            </a:endParaRPr>
          </a:p>
        </p:txBody>
      </p:sp>
      <p:pic>
        <p:nvPicPr>
          <p:cNvPr id="369" name="Google Shape;369;p6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70" name="Google Shape;370;p64"/>
          <p:cNvPicPr preferRelativeResize="0"/>
          <p:nvPr/>
        </p:nvPicPr>
        <p:blipFill>
          <a:blip r:embed="rId4">
            <a:alphaModFix/>
          </a:blip>
          <a:stretch>
            <a:fillRect/>
          </a:stretch>
        </p:blipFill>
        <p:spPr>
          <a:xfrm>
            <a:off x="8237825" y="91375"/>
            <a:ext cx="762900" cy="762900"/>
          </a:xfrm>
          <a:prstGeom prst="rect">
            <a:avLst/>
          </a:prstGeom>
          <a:noFill/>
          <a:ln>
            <a:noFill/>
          </a:ln>
        </p:spPr>
      </p:pic>
      <p:sp>
        <p:nvSpPr>
          <p:cNvPr id="371" name="Google Shape;371;p64"/>
          <p:cNvSpPr txBox="1"/>
          <p:nvPr/>
        </p:nvSpPr>
        <p:spPr>
          <a:xfrm>
            <a:off x="996950" y="997350"/>
            <a:ext cx="7340100" cy="2100900"/>
          </a:xfrm>
          <a:prstGeom prst="rect">
            <a:avLst/>
          </a:prstGeom>
          <a:solidFill>
            <a:srgbClr val="1E1E1E"/>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E1E1E"/>
                </a:highlight>
                <a:latin typeface="Courier New"/>
                <a:ea typeface="Courier New"/>
                <a:cs typeface="Courier New"/>
                <a:sym typeface="Courier New"/>
              </a:rPr>
              <a:t>app</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get</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'/login'</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req</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res</a:t>
            </a: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=&gt;</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const</a:t>
            </a:r>
            <a:r>
              <a:rPr lang="en" sz="1050">
                <a:solidFill>
                  <a:srgbClr val="D4D4D4"/>
                </a:solidFill>
                <a:highlight>
                  <a:srgbClr val="1E1E1E"/>
                </a:highlight>
                <a:latin typeface="Courier New"/>
                <a:ea typeface="Courier New"/>
                <a:cs typeface="Courier New"/>
                <a:sym typeface="Courier New"/>
              </a:rPr>
              <a:t> { </a:t>
            </a:r>
            <a:r>
              <a:rPr lang="en" sz="1050">
                <a:solidFill>
                  <a:srgbClr val="4FC1FF"/>
                </a:solidFill>
                <a:highlight>
                  <a:srgbClr val="1E1E1E"/>
                </a:highlight>
                <a:latin typeface="Courier New"/>
                <a:ea typeface="Courier New"/>
                <a:cs typeface="Courier New"/>
                <a:sym typeface="Courier New"/>
              </a:rPr>
              <a:t>username</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password</a:t>
            </a:r>
            <a:r>
              <a:rPr lang="en" sz="1050">
                <a:solidFill>
                  <a:srgbClr val="D4D4D4"/>
                </a:solidFill>
                <a:highlight>
                  <a:srgbClr val="1E1E1E"/>
                </a:highlight>
                <a:latin typeface="Courier New"/>
                <a:ea typeface="Courier New"/>
                <a:cs typeface="Courier New"/>
                <a:sym typeface="Courier New"/>
              </a:rPr>
              <a:t> } = </a:t>
            </a:r>
            <a:r>
              <a:rPr lang="en" sz="1050">
                <a:solidFill>
                  <a:srgbClr val="9CDCFE"/>
                </a:solidFill>
                <a:highlight>
                  <a:srgbClr val="1E1E1E"/>
                </a:highlight>
                <a:latin typeface="Courier New"/>
                <a:ea typeface="Courier New"/>
                <a:cs typeface="Courier New"/>
                <a:sym typeface="Courier New"/>
              </a:rPr>
              <a:t>req</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query</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if</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username</a:t>
            </a:r>
            <a:r>
              <a:rPr lang="en" sz="1050">
                <a:solidFill>
                  <a:srgbClr val="D4D4D4"/>
                </a:solidFill>
                <a:highlight>
                  <a:srgbClr val="1E1E1E"/>
                </a:highlight>
                <a:latin typeface="Courier New"/>
                <a:ea typeface="Courier New"/>
                <a:cs typeface="Courier New"/>
                <a:sym typeface="Courier New"/>
              </a:rPr>
              <a:t> !== </a:t>
            </a:r>
            <a:r>
              <a:rPr lang="en" sz="1050">
                <a:solidFill>
                  <a:srgbClr val="CE9178"/>
                </a:solidFill>
                <a:highlight>
                  <a:srgbClr val="1E1E1E"/>
                </a:highlight>
                <a:latin typeface="Courier New"/>
                <a:ea typeface="Courier New"/>
                <a:cs typeface="Courier New"/>
                <a:sym typeface="Courier New"/>
              </a:rPr>
              <a:t>'pepe'</a:t>
            </a:r>
            <a:r>
              <a:rPr lang="en" sz="1050">
                <a:solidFill>
                  <a:srgbClr val="D4D4D4"/>
                </a:solidFill>
                <a:highlight>
                  <a:srgbClr val="1E1E1E"/>
                </a:highlight>
                <a:latin typeface="Courier New"/>
                <a:ea typeface="Courier New"/>
                <a:cs typeface="Courier New"/>
                <a:sym typeface="Courier New"/>
              </a:rPr>
              <a:t> || </a:t>
            </a:r>
            <a:r>
              <a:rPr lang="en" sz="1050">
                <a:solidFill>
                  <a:srgbClr val="9CDCFE"/>
                </a:solidFill>
                <a:highlight>
                  <a:srgbClr val="1E1E1E"/>
                </a:highlight>
                <a:latin typeface="Courier New"/>
                <a:ea typeface="Courier New"/>
                <a:cs typeface="Courier New"/>
                <a:sym typeface="Courier New"/>
              </a:rPr>
              <a:t>password</a:t>
            </a:r>
            <a:r>
              <a:rPr lang="en" sz="1050">
                <a:solidFill>
                  <a:srgbClr val="D4D4D4"/>
                </a:solidFill>
                <a:highlight>
                  <a:srgbClr val="1E1E1E"/>
                </a:highlight>
                <a:latin typeface="Courier New"/>
                <a:ea typeface="Courier New"/>
                <a:cs typeface="Courier New"/>
                <a:sym typeface="Courier New"/>
              </a:rPr>
              <a:t> !== </a:t>
            </a:r>
            <a:r>
              <a:rPr lang="en" sz="1050">
                <a:solidFill>
                  <a:srgbClr val="CE9178"/>
                </a:solidFill>
                <a:highlight>
                  <a:srgbClr val="1E1E1E"/>
                </a:highlight>
                <a:latin typeface="Courier New"/>
                <a:ea typeface="Courier New"/>
                <a:cs typeface="Courier New"/>
                <a:sym typeface="Courier New"/>
              </a:rPr>
              <a:t>'pepepass'</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return</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res</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send</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'login failed'</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req</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session</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user</a:t>
            </a:r>
            <a:r>
              <a:rPr lang="en" sz="1050">
                <a:solidFill>
                  <a:srgbClr val="D4D4D4"/>
                </a:solidFill>
                <a:highlight>
                  <a:srgbClr val="1E1E1E"/>
                </a:highlight>
                <a:latin typeface="Courier New"/>
                <a:ea typeface="Courier New"/>
                <a:cs typeface="Courier New"/>
                <a:sym typeface="Courier New"/>
              </a:rPr>
              <a:t> = </a:t>
            </a:r>
            <a:r>
              <a:rPr lang="en" sz="1050">
                <a:solidFill>
                  <a:srgbClr val="9CDCFE"/>
                </a:solidFill>
                <a:highlight>
                  <a:srgbClr val="1E1E1E"/>
                </a:highlight>
                <a:latin typeface="Courier New"/>
                <a:ea typeface="Courier New"/>
                <a:cs typeface="Courier New"/>
                <a:sym typeface="Courier New"/>
              </a:rPr>
              <a:t>username</a:t>
            </a:r>
            <a:endParaRPr sz="1050">
              <a:solidFill>
                <a:srgbClr val="9CDCFE"/>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req</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session</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admin</a:t>
            </a:r>
            <a:r>
              <a:rPr lang="en" sz="1050">
                <a:solidFill>
                  <a:srgbClr val="D4D4D4"/>
                </a:solidFill>
                <a:highlight>
                  <a:srgbClr val="1E1E1E"/>
                </a:highlight>
                <a:latin typeface="Courier New"/>
                <a:ea typeface="Courier New"/>
                <a:cs typeface="Courier New"/>
                <a:sym typeface="Courier New"/>
              </a:rPr>
              <a:t> = </a:t>
            </a:r>
            <a:r>
              <a:rPr lang="en" sz="1050">
                <a:solidFill>
                  <a:srgbClr val="569CD6"/>
                </a:solidFill>
                <a:highlight>
                  <a:srgbClr val="1E1E1E"/>
                </a:highlight>
                <a:latin typeface="Courier New"/>
                <a:ea typeface="Courier New"/>
                <a:cs typeface="Courier New"/>
                <a:sym typeface="Courier New"/>
              </a:rPr>
              <a:t>true</a:t>
            </a:r>
            <a:endParaRPr sz="1050">
              <a:solidFill>
                <a:srgbClr val="569CD6"/>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res</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send</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'login success!'</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5"/>
          <p:cNvSpPr txBox="1"/>
          <p:nvPr/>
        </p:nvSpPr>
        <p:spPr>
          <a:xfrm>
            <a:off x="715230" y="3098075"/>
            <a:ext cx="7485600" cy="1404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dk1"/>
                </a:solidFill>
                <a:highlight>
                  <a:schemeClr val="lt1"/>
                </a:highlight>
                <a:latin typeface="Helvetica Neue Light"/>
                <a:ea typeface="Helvetica Neue Light"/>
                <a:cs typeface="Helvetica Neue Light"/>
                <a:sym typeface="Helvetica Neue Light"/>
              </a:rPr>
              <a:t>Mediante estos middleware se puede </a:t>
            </a:r>
            <a:r>
              <a:rPr b="1" lang="en" sz="1800">
                <a:solidFill>
                  <a:schemeClr val="dk1"/>
                </a:solidFill>
                <a:highlight>
                  <a:schemeClr val="lt1"/>
                </a:highlight>
                <a:latin typeface="Helvetica Neue"/>
                <a:ea typeface="Helvetica Neue"/>
                <a:cs typeface="Helvetica Neue"/>
                <a:sym typeface="Helvetica Neue"/>
              </a:rPr>
              <a:t>limitar el acceso</a:t>
            </a:r>
            <a:r>
              <a:rPr lang="en" sz="1800">
                <a:solidFill>
                  <a:schemeClr val="dk1"/>
                </a:solidFill>
                <a:highlight>
                  <a:schemeClr val="lt1"/>
                </a:highlight>
                <a:latin typeface="Helvetica Neue Light"/>
                <a:ea typeface="Helvetica Neue Light"/>
                <a:cs typeface="Helvetica Neue Light"/>
                <a:sym typeface="Helvetica Neue Light"/>
              </a:rPr>
              <a:t> a determinadas rutas a aquellos usuarios que sean administradores (o, por ejemplo, otras a cualquier usuario logueado).</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n" sz="1800">
                <a:solidFill>
                  <a:schemeClr val="dk1"/>
                </a:solidFill>
                <a:highlight>
                  <a:schemeClr val="lt1"/>
                </a:highlight>
                <a:latin typeface="Helvetica Neue Light"/>
                <a:ea typeface="Helvetica Neue Light"/>
                <a:cs typeface="Helvetica Neue Light"/>
                <a:sym typeface="Helvetica Neue Light"/>
              </a:rPr>
              <a:t>Si coincide el usuario guardado en session y además es admin, entonces sigue a la ruta, sino devuelve un error.</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457200" rtl="0" algn="ctr">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377" name="Google Shape;377;p65"/>
          <p:cNvSpPr txBox="1"/>
          <p:nvPr/>
        </p:nvSpPr>
        <p:spPr>
          <a:xfrm>
            <a:off x="439525" y="202750"/>
            <a:ext cx="7485600" cy="84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Middleware de autenticación</a:t>
            </a:r>
            <a:endParaRPr i="1" sz="3600">
              <a:latin typeface="Anton"/>
              <a:ea typeface="Anton"/>
              <a:cs typeface="Anton"/>
              <a:sym typeface="Anton"/>
            </a:endParaRPr>
          </a:p>
        </p:txBody>
      </p:sp>
      <p:pic>
        <p:nvPicPr>
          <p:cNvPr id="378" name="Google Shape;378;p6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79" name="Google Shape;379;p65"/>
          <p:cNvPicPr preferRelativeResize="0"/>
          <p:nvPr/>
        </p:nvPicPr>
        <p:blipFill>
          <a:blip r:embed="rId4">
            <a:alphaModFix/>
          </a:blip>
          <a:stretch>
            <a:fillRect/>
          </a:stretch>
        </p:blipFill>
        <p:spPr>
          <a:xfrm>
            <a:off x="8237825" y="91375"/>
            <a:ext cx="762900" cy="762900"/>
          </a:xfrm>
          <a:prstGeom prst="rect">
            <a:avLst/>
          </a:prstGeom>
          <a:noFill/>
          <a:ln>
            <a:noFill/>
          </a:ln>
        </p:spPr>
      </p:pic>
      <p:sp>
        <p:nvSpPr>
          <p:cNvPr id="380" name="Google Shape;380;p65"/>
          <p:cNvSpPr txBox="1"/>
          <p:nvPr/>
        </p:nvSpPr>
        <p:spPr>
          <a:xfrm>
            <a:off x="1339650" y="1260400"/>
            <a:ext cx="6464700" cy="1622700"/>
          </a:xfrm>
          <a:prstGeom prst="rect">
            <a:avLst/>
          </a:prstGeom>
          <a:solidFill>
            <a:srgbClr val="1E1E1E"/>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1200">
                <a:solidFill>
                  <a:srgbClr val="569CD6"/>
                </a:solidFill>
                <a:highlight>
                  <a:srgbClr val="1E1E1E"/>
                </a:highlight>
                <a:latin typeface="Courier New"/>
                <a:ea typeface="Courier New"/>
                <a:cs typeface="Courier New"/>
                <a:sym typeface="Courier New"/>
              </a:rPr>
              <a:t>function</a:t>
            </a:r>
            <a:r>
              <a:rPr lang="en" sz="1200">
                <a:solidFill>
                  <a:srgbClr val="D4D4D4"/>
                </a:solidFill>
                <a:highlight>
                  <a:srgbClr val="1E1E1E"/>
                </a:highlight>
                <a:latin typeface="Courier New"/>
                <a:ea typeface="Courier New"/>
                <a:cs typeface="Courier New"/>
                <a:sym typeface="Courier New"/>
              </a:rPr>
              <a:t> </a:t>
            </a:r>
            <a:r>
              <a:rPr lang="en" sz="1200">
                <a:solidFill>
                  <a:srgbClr val="DCDCAA"/>
                </a:solidFill>
                <a:highlight>
                  <a:srgbClr val="1E1E1E"/>
                </a:highlight>
                <a:latin typeface="Courier New"/>
                <a:ea typeface="Courier New"/>
                <a:cs typeface="Courier New"/>
                <a:sym typeface="Courier New"/>
              </a:rPr>
              <a:t>auth</a:t>
            </a:r>
            <a:r>
              <a:rPr lang="en" sz="1200">
                <a:solidFill>
                  <a:srgbClr val="D4D4D4"/>
                </a:solidFill>
                <a:highlight>
                  <a:srgbClr val="1E1E1E"/>
                </a:highlight>
                <a:latin typeface="Courier New"/>
                <a:ea typeface="Courier New"/>
                <a:cs typeface="Courier New"/>
                <a:sym typeface="Courier New"/>
              </a:rPr>
              <a:t>(</a:t>
            </a:r>
            <a:r>
              <a:rPr lang="en" sz="1200">
                <a:solidFill>
                  <a:srgbClr val="9CDCFE"/>
                </a:solidFill>
                <a:highlight>
                  <a:srgbClr val="1E1E1E"/>
                </a:highlight>
                <a:latin typeface="Courier New"/>
                <a:ea typeface="Courier New"/>
                <a:cs typeface="Courier New"/>
                <a:sym typeface="Courier New"/>
              </a:rPr>
              <a:t>req</a:t>
            </a:r>
            <a:r>
              <a:rPr lang="en" sz="1200">
                <a:solidFill>
                  <a:srgbClr val="D4D4D4"/>
                </a:solidFill>
                <a:highlight>
                  <a:srgbClr val="1E1E1E"/>
                </a:highlight>
                <a:latin typeface="Courier New"/>
                <a:ea typeface="Courier New"/>
                <a:cs typeface="Courier New"/>
                <a:sym typeface="Courier New"/>
              </a:rPr>
              <a:t>, </a:t>
            </a:r>
            <a:r>
              <a:rPr lang="en" sz="1200">
                <a:solidFill>
                  <a:srgbClr val="9CDCFE"/>
                </a:solidFill>
                <a:highlight>
                  <a:srgbClr val="1E1E1E"/>
                </a:highlight>
                <a:latin typeface="Courier New"/>
                <a:ea typeface="Courier New"/>
                <a:cs typeface="Courier New"/>
                <a:sym typeface="Courier New"/>
              </a:rPr>
              <a:t>res</a:t>
            </a:r>
            <a:r>
              <a:rPr lang="en" sz="1200">
                <a:solidFill>
                  <a:srgbClr val="D4D4D4"/>
                </a:solidFill>
                <a:highlight>
                  <a:srgbClr val="1E1E1E"/>
                </a:highlight>
                <a:latin typeface="Courier New"/>
                <a:ea typeface="Courier New"/>
                <a:cs typeface="Courier New"/>
                <a:sym typeface="Courier New"/>
              </a:rPr>
              <a:t>, </a:t>
            </a:r>
            <a:r>
              <a:rPr lang="en" sz="1200">
                <a:solidFill>
                  <a:srgbClr val="9CDCFE"/>
                </a:solidFill>
                <a:highlight>
                  <a:srgbClr val="1E1E1E"/>
                </a:highlight>
                <a:latin typeface="Courier New"/>
                <a:ea typeface="Courier New"/>
                <a:cs typeface="Courier New"/>
                <a:sym typeface="Courier New"/>
              </a:rPr>
              <a:t>next</a:t>
            </a:r>
            <a:r>
              <a:rPr lang="en" sz="1200">
                <a:solidFill>
                  <a:srgbClr val="D4D4D4"/>
                </a:solidFill>
                <a:highlight>
                  <a:srgbClr val="1E1E1E"/>
                </a:highlight>
                <a:latin typeface="Courier New"/>
                <a:ea typeface="Courier New"/>
                <a:cs typeface="Courier New"/>
                <a:sym typeface="Courier New"/>
              </a:rPr>
              <a:t>)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C586C0"/>
                </a:solidFill>
                <a:highlight>
                  <a:srgbClr val="1E1E1E"/>
                </a:highlight>
                <a:latin typeface="Courier New"/>
                <a:ea typeface="Courier New"/>
                <a:cs typeface="Courier New"/>
                <a:sym typeface="Courier New"/>
              </a:rPr>
              <a:t>if</a:t>
            </a:r>
            <a:r>
              <a:rPr lang="en" sz="1200">
                <a:solidFill>
                  <a:srgbClr val="D4D4D4"/>
                </a:solidFill>
                <a:highlight>
                  <a:srgbClr val="1E1E1E"/>
                </a:highlight>
                <a:latin typeface="Courier New"/>
                <a:ea typeface="Courier New"/>
                <a:cs typeface="Courier New"/>
                <a:sym typeface="Courier New"/>
              </a:rPr>
              <a:t> (</a:t>
            </a:r>
            <a:r>
              <a:rPr lang="en" sz="1200">
                <a:solidFill>
                  <a:srgbClr val="9CDCFE"/>
                </a:solidFill>
                <a:highlight>
                  <a:srgbClr val="1E1E1E"/>
                </a:highlight>
                <a:latin typeface="Courier New"/>
                <a:ea typeface="Courier New"/>
                <a:cs typeface="Courier New"/>
                <a:sym typeface="Courier New"/>
              </a:rPr>
              <a:t>req</a:t>
            </a:r>
            <a:r>
              <a:rPr lang="en" sz="1200">
                <a:solidFill>
                  <a:srgbClr val="D4D4D4"/>
                </a:solidFill>
                <a:highlight>
                  <a:srgbClr val="1E1E1E"/>
                </a:highlight>
                <a:latin typeface="Courier New"/>
                <a:ea typeface="Courier New"/>
                <a:cs typeface="Courier New"/>
                <a:sym typeface="Courier New"/>
              </a:rPr>
              <a:t>.</a:t>
            </a:r>
            <a:r>
              <a:rPr lang="en" sz="1200">
                <a:solidFill>
                  <a:srgbClr val="9CDCFE"/>
                </a:solidFill>
                <a:highlight>
                  <a:srgbClr val="1E1E1E"/>
                </a:highlight>
                <a:latin typeface="Courier New"/>
                <a:ea typeface="Courier New"/>
                <a:cs typeface="Courier New"/>
                <a:sym typeface="Courier New"/>
              </a:rPr>
              <a:t>session</a:t>
            </a:r>
            <a:r>
              <a:rPr lang="en" sz="1200">
                <a:solidFill>
                  <a:srgbClr val="D4D4D4"/>
                </a:solidFill>
                <a:highlight>
                  <a:srgbClr val="1E1E1E"/>
                </a:highlight>
                <a:latin typeface="Courier New"/>
                <a:ea typeface="Courier New"/>
                <a:cs typeface="Courier New"/>
                <a:sym typeface="Courier New"/>
              </a:rPr>
              <a:t>?.</a:t>
            </a:r>
            <a:r>
              <a:rPr lang="en" sz="1200">
                <a:solidFill>
                  <a:srgbClr val="9CDCFE"/>
                </a:solidFill>
                <a:highlight>
                  <a:srgbClr val="1E1E1E"/>
                </a:highlight>
                <a:latin typeface="Courier New"/>
                <a:ea typeface="Courier New"/>
                <a:cs typeface="Courier New"/>
                <a:sym typeface="Courier New"/>
              </a:rPr>
              <a:t>user</a:t>
            </a:r>
            <a:r>
              <a:rPr lang="en" sz="1200">
                <a:solidFill>
                  <a:srgbClr val="D4D4D4"/>
                </a:solidFill>
                <a:highlight>
                  <a:srgbClr val="1E1E1E"/>
                </a:highlight>
                <a:latin typeface="Courier New"/>
                <a:ea typeface="Courier New"/>
                <a:cs typeface="Courier New"/>
                <a:sym typeface="Courier New"/>
              </a:rPr>
              <a:t> === </a:t>
            </a:r>
            <a:r>
              <a:rPr lang="en" sz="1200">
                <a:solidFill>
                  <a:srgbClr val="CE9178"/>
                </a:solidFill>
                <a:highlight>
                  <a:srgbClr val="1E1E1E"/>
                </a:highlight>
                <a:latin typeface="Courier New"/>
                <a:ea typeface="Courier New"/>
                <a:cs typeface="Courier New"/>
                <a:sym typeface="Courier New"/>
              </a:rPr>
              <a:t>'pepe'</a:t>
            </a:r>
            <a:r>
              <a:rPr lang="en" sz="1200">
                <a:solidFill>
                  <a:srgbClr val="D4D4D4"/>
                </a:solidFill>
                <a:highlight>
                  <a:srgbClr val="1E1E1E"/>
                </a:highlight>
                <a:latin typeface="Courier New"/>
                <a:ea typeface="Courier New"/>
                <a:cs typeface="Courier New"/>
                <a:sym typeface="Courier New"/>
              </a:rPr>
              <a:t> &amp;&amp; </a:t>
            </a:r>
            <a:r>
              <a:rPr lang="en" sz="1200">
                <a:solidFill>
                  <a:srgbClr val="9CDCFE"/>
                </a:solidFill>
                <a:highlight>
                  <a:srgbClr val="1E1E1E"/>
                </a:highlight>
                <a:latin typeface="Courier New"/>
                <a:ea typeface="Courier New"/>
                <a:cs typeface="Courier New"/>
                <a:sym typeface="Courier New"/>
              </a:rPr>
              <a:t>req</a:t>
            </a:r>
            <a:r>
              <a:rPr lang="en" sz="1200">
                <a:solidFill>
                  <a:srgbClr val="D4D4D4"/>
                </a:solidFill>
                <a:highlight>
                  <a:srgbClr val="1E1E1E"/>
                </a:highlight>
                <a:latin typeface="Courier New"/>
                <a:ea typeface="Courier New"/>
                <a:cs typeface="Courier New"/>
                <a:sym typeface="Courier New"/>
              </a:rPr>
              <a:t>.</a:t>
            </a:r>
            <a:r>
              <a:rPr lang="en" sz="1200">
                <a:solidFill>
                  <a:srgbClr val="9CDCFE"/>
                </a:solidFill>
                <a:highlight>
                  <a:srgbClr val="1E1E1E"/>
                </a:highlight>
                <a:latin typeface="Courier New"/>
                <a:ea typeface="Courier New"/>
                <a:cs typeface="Courier New"/>
                <a:sym typeface="Courier New"/>
              </a:rPr>
              <a:t>session</a:t>
            </a:r>
            <a:r>
              <a:rPr lang="en" sz="1200">
                <a:solidFill>
                  <a:srgbClr val="D4D4D4"/>
                </a:solidFill>
                <a:highlight>
                  <a:srgbClr val="1E1E1E"/>
                </a:highlight>
                <a:latin typeface="Courier New"/>
                <a:ea typeface="Courier New"/>
                <a:cs typeface="Courier New"/>
                <a:sym typeface="Courier New"/>
              </a:rPr>
              <a:t>?.</a:t>
            </a:r>
            <a:r>
              <a:rPr lang="en" sz="1200">
                <a:solidFill>
                  <a:srgbClr val="9CDCFE"/>
                </a:solidFill>
                <a:highlight>
                  <a:srgbClr val="1E1E1E"/>
                </a:highlight>
                <a:latin typeface="Courier New"/>
                <a:ea typeface="Courier New"/>
                <a:cs typeface="Courier New"/>
                <a:sym typeface="Courier New"/>
              </a:rPr>
              <a:t>admin</a:t>
            </a:r>
            <a:r>
              <a:rPr lang="en" sz="1200">
                <a:solidFill>
                  <a:srgbClr val="D4D4D4"/>
                </a:solidFill>
                <a:highlight>
                  <a:srgbClr val="1E1E1E"/>
                </a:highlight>
                <a:latin typeface="Courier New"/>
                <a:ea typeface="Courier New"/>
                <a:cs typeface="Courier New"/>
                <a:sym typeface="Courier New"/>
              </a:rPr>
              <a:t>)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C586C0"/>
                </a:solidFill>
                <a:highlight>
                  <a:srgbClr val="1E1E1E"/>
                </a:highlight>
                <a:latin typeface="Courier New"/>
                <a:ea typeface="Courier New"/>
                <a:cs typeface="Courier New"/>
                <a:sym typeface="Courier New"/>
              </a:rPr>
              <a:t>return</a:t>
            </a:r>
            <a:r>
              <a:rPr lang="en" sz="1200">
                <a:solidFill>
                  <a:srgbClr val="D4D4D4"/>
                </a:solidFill>
                <a:highlight>
                  <a:srgbClr val="1E1E1E"/>
                </a:highlight>
                <a:latin typeface="Courier New"/>
                <a:ea typeface="Courier New"/>
                <a:cs typeface="Courier New"/>
                <a:sym typeface="Courier New"/>
              </a:rPr>
              <a:t> </a:t>
            </a:r>
            <a:r>
              <a:rPr lang="en" sz="1200">
                <a:solidFill>
                  <a:srgbClr val="DCDCAA"/>
                </a:solidFill>
                <a:highlight>
                  <a:srgbClr val="1E1E1E"/>
                </a:highlight>
                <a:latin typeface="Courier New"/>
                <a:ea typeface="Courier New"/>
                <a:cs typeface="Courier New"/>
                <a:sym typeface="Courier New"/>
              </a:rPr>
              <a:t>next</a:t>
            </a:r>
            <a:r>
              <a:rPr lang="en" sz="1200">
                <a:solidFill>
                  <a:srgbClr val="D4D4D4"/>
                </a:solidFill>
                <a:highlight>
                  <a:srgbClr val="1E1E1E"/>
                </a:highlight>
                <a:latin typeface="Courier New"/>
                <a:ea typeface="Courier New"/>
                <a:cs typeface="Courier New"/>
                <a:sym typeface="Courier New"/>
              </a:rPr>
              <a:t>()</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C586C0"/>
                </a:solidFill>
                <a:highlight>
                  <a:srgbClr val="1E1E1E"/>
                </a:highlight>
                <a:latin typeface="Courier New"/>
                <a:ea typeface="Courier New"/>
                <a:cs typeface="Courier New"/>
                <a:sym typeface="Courier New"/>
              </a:rPr>
              <a:t>return</a:t>
            </a:r>
            <a:r>
              <a:rPr lang="en" sz="1200">
                <a:solidFill>
                  <a:srgbClr val="D4D4D4"/>
                </a:solidFill>
                <a:highlight>
                  <a:srgbClr val="1E1E1E"/>
                </a:highlight>
                <a:latin typeface="Courier New"/>
                <a:ea typeface="Courier New"/>
                <a:cs typeface="Courier New"/>
                <a:sym typeface="Courier New"/>
              </a:rPr>
              <a:t> </a:t>
            </a:r>
            <a:r>
              <a:rPr lang="en" sz="1200">
                <a:solidFill>
                  <a:srgbClr val="9CDCFE"/>
                </a:solidFill>
                <a:highlight>
                  <a:srgbClr val="1E1E1E"/>
                </a:highlight>
                <a:latin typeface="Courier New"/>
                <a:ea typeface="Courier New"/>
                <a:cs typeface="Courier New"/>
                <a:sym typeface="Courier New"/>
              </a:rPr>
              <a:t>res</a:t>
            </a:r>
            <a:r>
              <a:rPr lang="en" sz="1200">
                <a:solidFill>
                  <a:srgbClr val="D4D4D4"/>
                </a:solidFill>
                <a:highlight>
                  <a:srgbClr val="1E1E1E"/>
                </a:highlight>
                <a:latin typeface="Courier New"/>
                <a:ea typeface="Courier New"/>
                <a:cs typeface="Courier New"/>
                <a:sym typeface="Courier New"/>
              </a:rPr>
              <a:t>.</a:t>
            </a:r>
            <a:r>
              <a:rPr lang="en" sz="1200">
                <a:solidFill>
                  <a:srgbClr val="DCDCAA"/>
                </a:solidFill>
                <a:highlight>
                  <a:srgbClr val="1E1E1E"/>
                </a:highlight>
                <a:latin typeface="Courier New"/>
                <a:ea typeface="Courier New"/>
                <a:cs typeface="Courier New"/>
                <a:sym typeface="Courier New"/>
              </a:rPr>
              <a:t>status</a:t>
            </a:r>
            <a:r>
              <a:rPr lang="en" sz="1200">
                <a:solidFill>
                  <a:srgbClr val="D4D4D4"/>
                </a:solidFill>
                <a:highlight>
                  <a:srgbClr val="1E1E1E"/>
                </a:highlight>
                <a:latin typeface="Courier New"/>
                <a:ea typeface="Courier New"/>
                <a:cs typeface="Courier New"/>
                <a:sym typeface="Courier New"/>
              </a:rPr>
              <a:t>(</a:t>
            </a:r>
            <a:r>
              <a:rPr lang="en" sz="1200">
                <a:solidFill>
                  <a:srgbClr val="B5CEA8"/>
                </a:solidFill>
                <a:highlight>
                  <a:srgbClr val="1E1E1E"/>
                </a:highlight>
                <a:latin typeface="Courier New"/>
                <a:ea typeface="Courier New"/>
                <a:cs typeface="Courier New"/>
                <a:sym typeface="Courier New"/>
              </a:rPr>
              <a:t>401</a:t>
            </a:r>
            <a:r>
              <a:rPr lang="en" sz="1200">
                <a:solidFill>
                  <a:srgbClr val="D4D4D4"/>
                </a:solidFill>
                <a:highlight>
                  <a:srgbClr val="1E1E1E"/>
                </a:highlight>
                <a:latin typeface="Courier New"/>
                <a:ea typeface="Courier New"/>
                <a:cs typeface="Courier New"/>
                <a:sym typeface="Courier New"/>
              </a:rPr>
              <a:t>).</a:t>
            </a:r>
            <a:r>
              <a:rPr lang="en" sz="1200">
                <a:solidFill>
                  <a:srgbClr val="DCDCAA"/>
                </a:solidFill>
                <a:highlight>
                  <a:srgbClr val="1E1E1E"/>
                </a:highlight>
                <a:latin typeface="Courier New"/>
                <a:ea typeface="Courier New"/>
                <a:cs typeface="Courier New"/>
                <a:sym typeface="Courier New"/>
              </a:rPr>
              <a:t>send</a:t>
            </a:r>
            <a:r>
              <a:rPr lang="en" sz="1200">
                <a:solidFill>
                  <a:srgbClr val="D4D4D4"/>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'error de autorización!'</a:t>
            </a:r>
            <a:r>
              <a:rPr lang="en" sz="1200">
                <a:solidFill>
                  <a:srgbClr val="D4D4D4"/>
                </a:solidFill>
                <a:highlight>
                  <a:srgbClr val="1E1E1E"/>
                </a:highlight>
                <a:latin typeface="Courier New"/>
                <a:ea typeface="Courier New"/>
                <a:cs typeface="Courier New"/>
                <a:sym typeface="Courier New"/>
              </a:rPr>
              <a:t>)</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a:t>
            </a:r>
            <a:endParaRPr sz="1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6"/>
          <p:cNvSpPr txBox="1"/>
          <p:nvPr/>
        </p:nvSpPr>
        <p:spPr>
          <a:xfrm>
            <a:off x="901950" y="2853625"/>
            <a:ext cx="7485600" cy="1404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dk1"/>
                </a:solidFill>
                <a:highlight>
                  <a:schemeClr val="lt1"/>
                </a:highlight>
                <a:latin typeface="Helvetica Neue Light"/>
                <a:ea typeface="Helvetica Neue Light"/>
                <a:cs typeface="Helvetica Neue Light"/>
                <a:sym typeface="Helvetica Neue Light"/>
              </a:rPr>
              <a:t>Al aplicar el auth middleware en la ruta /content, estará accesible únicamente luego de que el usuario haya iniciado sesión.</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 sz="1800">
                <a:solidFill>
                  <a:schemeClr val="dk1"/>
                </a:solidFill>
                <a:highlight>
                  <a:schemeClr val="lt1"/>
                </a:highlight>
                <a:latin typeface="Helvetica Neue Light"/>
                <a:ea typeface="Helvetica Neue Light"/>
                <a:cs typeface="Helvetica Neue Light"/>
                <a:sym typeface="Helvetica Neue Light"/>
              </a:rPr>
              <a:t>Además, según el código del middleware, se puede especificar a cierto usuario o cierto tipo de usuario (admin o usuario común, por ejemplo)</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457200" rtl="0" algn="ctr">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386" name="Google Shape;386;p66"/>
          <p:cNvSpPr txBox="1"/>
          <p:nvPr/>
        </p:nvSpPr>
        <p:spPr>
          <a:xfrm>
            <a:off x="1344300" y="500650"/>
            <a:ext cx="6455400" cy="84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Aplicación del middleware</a:t>
            </a:r>
            <a:endParaRPr i="1" sz="3600">
              <a:latin typeface="Anton"/>
              <a:ea typeface="Anton"/>
              <a:cs typeface="Anton"/>
              <a:sym typeface="Anton"/>
            </a:endParaRPr>
          </a:p>
        </p:txBody>
      </p:sp>
      <p:pic>
        <p:nvPicPr>
          <p:cNvPr id="387" name="Google Shape;387;p6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88" name="Google Shape;388;p66"/>
          <p:cNvPicPr preferRelativeResize="0"/>
          <p:nvPr/>
        </p:nvPicPr>
        <p:blipFill>
          <a:blip r:embed="rId4">
            <a:alphaModFix/>
          </a:blip>
          <a:stretch>
            <a:fillRect/>
          </a:stretch>
        </p:blipFill>
        <p:spPr>
          <a:xfrm>
            <a:off x="8237825" y="91375"/>
            <a:ext cx="762900" cy="762900"/>
          </a:xfrm>
          <a:prstGeom prst="rect">
            <a:avLst/>
          </a:prstGeom>
          <a:noFill/>
          <a:ln>
            <a:noFill/>
          </a:ln>
        </p:spPr>
      </p:pic>
      <p:sp>
        <p:nvSpPr>
          <p:cNvPr id="389" name="Google Shape;389;p66"/>
          <p:cNvSpPr txBox="1"/>
          <p:nvPr/>
        </p:nvSpPr>
        <p:spPr>
          <a:xfrm>
            <a:off x="901950" y="1577625"/>
            <a:ext cx="7340100" cy="927900"/>
          </a:xfrm>
          <a:prstGeom prst="rect">
            <a:avLst/>
          </a:prstGeom>
          <a:solidFill>
            <a:srgbClr val="1E1E1E"/>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1300">
                <a:solidFill>
                  <a:srgbClr val="9CDCFE"/>
                </a:solidFill>
                <a:highlight>
                  <a:srgbClr val="1E1E1E"/>
                </a:highlight>
                <a:latin typeface="Courier New"/>
                <a:ea typeface="Courier New"/>
                <a:cs typeface="Courier New"/>
                <a:sym typeface="Courier New"/>
              </a:rPr>
              <a:t>app</a:t>
            </a:r>
            <a:r>
              <a:rPr lang="en" sz="1300">
                <a:solidFill>
                  <a:srgbClr val="D4D4D4"/>
                </a:solidFill>
                <a:highlight>
                  <a:srgbClr val="1E1E1E"/>
                </a:highlight>
                <a:latin typeface="Courier New"/>
                <a:ea typeface="Courier New"/>
                <a:cs typeface="Courier New"/>
                <a:sym typeface="Courier New"/>
              </a:rPr>
              <a:t>.</a:t>
            </a:r>
            <a:r>
              <a:rPr lang="en" sz="1300">
                <a:solidFill>
                  <a:srgbClr val="DCDCAA"/>
                </a:solidFill>
                <a:highlight>
                  <a:srgbClr val="1E1E1E"/>
                </a:highlight>
                <a:latin typeface="Courier New"/>
                <a:ea typeface="Courier New"/>
                <a:cs typeface="Courier New"/>
                <a:sym typeface="Courier New"/>
              </a:rPr>
              <a:t>get</a:t>
            </a:r>
            <a:r>
              <a:rPr lang="en" sz="1300">
                <a:solidFill>
                  <a:srgbClr val="D4D4D4"/>
                </a:solidFill>
                <a:highlight>
                  <a:srgbClr val="1E1E1E"/>
                </a:highlight>
                <a:latin typeface="Courier New"/>
                <a:ea typeface="Courier New"/>
                <a:cs typeface="Courier New"/>
                <a:sym typeface="Courier New"/>
              </a:rPr>
              <a:t>(</a:t>
            </a:r>
            <a:r>
              <a:rPr lang="en" sz="1300">
                <a:solidFill>
                  <a:srgbClr val="CE9178"/>
                </a:solidFill>
                <a:highlight>
                  <a:srgbClr val="1E1E1E"/>
                </a:highlight>
                <a:latin typeface="Courier New"/>
                <a:ea typeface="Courier New"/>
                <a:cs typeface="Courier New"/>
                <a:sym typeface="Courier New"/>
              </a:rPr>
              <a:t>'/privado'</a:t>
            </a:r>
            <a:r>
              <a:rPr lang="en" sz="1300">
                <a:solidFill>
                  <a:srgbClr val="D4D4D4"/>
                </a:solidFill>
                <a:highlight>
                  <a:srgbClr val="1E1E1E"/>
                </a:highlight>
                <a:latin typeface="Courier New"/>
                <a:ea typeface="Courier New"/>
                <a:cs typeface="Courier New"/>
                <a:sym typeface="Courier New"/>
              </a:rPr>
              <a:t>, </a:t>
            </a:r>
            <a:r>
              <a:rPr lang="en" sz="1300">
                <a:solidFill>
                  <a:srgbClr val="9CDCFE"/>
                </a:solidFill>
                <a:highlight>
                  <a:srgbClr val="1E1E1E"/>
                </a:highlight>
                <a:latin typeface="Courier New"/>
                <a:ea typeface="Courier New"/>
                <a:cs typeface="Courier New"/>
                <a:sym typeface="Courier New"/>
              </a:rPr>
              <a:t>auth</a:t>
            </a:r>
            <a:r>
              <a:rPr lang="en" sz="1300">
                <a:solidFill>
                  <a:srgbClr val="D4D4D4"/>
                </a:solidFill>
                <a:highlight>
                  <a:srgbClr val="1E1E1E"/>
                </a:highlight>
                <a:latin typeface="Courier New"/>
                <a:ea typeface="Courier New"/>
                <a:cs typeface="Courier New"/>
                <a:sym typeface="Courier New"/>
              </a:rPr>
              <a:t>, (</a:t>
            </a:r>
            <a:r>
              <a:rPr lang="en" sz="1300">
                <a:solidFill>
                  <a:srgbClr val="9CDCFE"/>
                </a:solidFill>
                <a:highlight>
                  <a:srgbClr val="1E1E1E"/>
                </a:highlight>
                <a:latin typeface="Courier New"/>
                <a:ea typeface="Courier New"/>
                <a:cs typeface="Courier New"/>
                <a:sym typeface="Courier New"/>
              </a:rPr>
              <a:t>req</a:t>
            </a:r>
            <a:r>
              <a:rPr lang="en" sz="1300">
                <a:solidFill>
                  <a:srgbClr val="D4D4D4"/>
                </a:solidFill>
                <a:highlight>
                  <a:srgbClr val="1E1E1E"/>
                </a:highlight>
                <a:latin typeface="Courier New"/>
                <a:ea typeface="Courier New"/>
                <a:cs typeface="Courier New"/>
                <a:sym typeface="Courier New"/>
              </a:rPr>
              <a:t>, </a:t>
            </a:r>
            <a:r>
              <a:rPr lang="en" sz="1300">
                <a:solidFill>
                  <a:srgbClr val="9CDCFE"/>
                </a:solidFill>
                <a:highlight>
                  <a:srgbClr val="1E1E1E"/>
                </a:highlight>
                <a:latin typeface="Courier New"/>
                <a:ea typeface="Courier New"/>
                <a:cs typeface="Courier New"/>
                <a:sym typeface="Courier New"/>
              </a:rPr>
              <a:t>res</a:t>
            </a:r>
            <a:r>
              <a:rPr lang="en" sz="1300">
                <a:solidFill>
                  <a:srgbClr val="D4D4D4"/>
                </a:solidFill>
                <a:highlight>
                  <a:srgbClr val="1E1E1E"/>
                </a:highlight>
                <a:latin typeface="Courier New"/>
                <a:ea typeface="Courier New"/>
                <a:cs typeface="Courier New"/>
                <a:sym typeface="Courier New"/>
              </a:rPr>
              <a:t>) </a:t>
            </a:r>
            <a:r>
              <a:rPr lang="en" sz="1300">
                <a:solidFill>
                  <a:srgbClr val="569CD6"/>
                </a:solidFill>
                <a:highlight>
                  <a:srgbClr val="1E1E1E"/>
                </a:highlight>
                <a:latin typeface="Courier New"/>
                <a:ea typeface="Courier New"/>
                <a:cs typeface="Courier New"/>
                <a:sym typeface="Courier New"/>
              </a:rPr>
              <a:t>=&gt;</a:t>
            </a:r>
            <a:r>
              <a:rPr lang="en" sz="1300">
                <a:solidFill>
                  <a:srgbClr val="D4D4D4"/>
                </a:solidFill>
                <a:highlight>
                  <a:srgbClr val="1E1E1E"/>
                </a:highlight>
                <a:latin typeface="Courier New"/>
                <a:ea typeface="Courier New"/>
                <a:cs typeface="Courier New"/>
                <a:sym typeface="Courier New"/>
              </a:rPr>
              <a:t> {</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300">
                <a:solidFill>
                  <a:srgbClr val="D4D4D4"/>
                </a:solidFill>
                <a:highlight>
                  <a:srgbClr val="1E1E1E"/>
                </a:highlight>
                <a:latin typeface="Courier New"/>
                <a:ea typeface="Courier New"/>
                <a:cs typeface="Courier New"/>
                <a:sym typeface="Courier New"/>
              </a:rPr>
              <a:t> </a:t>
            </a:r>
            <a:r>
              <a:rPr lang="en" sz="1300">
                <a:solidFill>
                  <a:srgbClr val="9CDCFE"/>
                </a:solidFill>
                <a:highlight>
                  <a:srgbClr val="1E1E1E"/>
                </a:highlight>
                <a:latin typeface="Courier New"/>
                <a:ea typeface="Courier New"/>
                <a:cs typeface="Courier New"/>
                <a:sym typeface="Courier New"/>
              </a:rPr>
              <a:t>res</a:t>
            </a:r>
            <a:r>
              <a:rPr lang="en" sz="1300">
                <a:solidFill>
                  <a:srgbClr val="D4D4D4"/>
                </a:solidFill>
                <a:highlight>
                  <a:srgbClr val="1E1E1E"/>
                </a:highlight>
                <a:latin typeface="Courier New"/>
                <a:ea typeface="Courier New"/>
                <a:cs typeface="Courier New"/>
                <a:sym typeface="Courier New"/>
              </a:rPr>
              <a:t>.</a:t>
            </a:r>
            <a:r>
              <a:rPr lang="en" sz="1300">
                <a:solidFill>
                  <a:srgbClr val="DCDCAA"/>
                </a:solidFill>
                <a:highlight>
                  <a:srgbClr val="1E1E1E"/>
                </a:highlight>
                <a:latin typeface="Courier New"/>
                <a:ea typeface="Courier New"/>
                <a:cs typeface="Courier New"/>
                <a:sym typeface="Courier New"/>
              </a:rPr>
              <a:t>send</a:t>
            </a:r>
            <a:r>
              <a:rPr lang="en" sz="1300">
                <a:solidFill>
                  <a:srgbClr val="D4D4D4"/>
                </a:solidFill>
                <a:highlight>
                  <a:srgbClr val="1E1E1E"/>
                </a:highlight>
                <a:latin typeface="Courier New"/>
                <a:ea typeface="Courier New"/>
                <a:cs typeface="Courier New"/>
                <a:sym typeface="Courier New"/>
              </a:rPr>
              <a:t>(</a:t>
            </a:r>
            <a:r>
              <a:rPr lang="en" sz="1300">
                <a:solidFill>
                  <a:srgbClr val="CE9178"/>
                </a:solidFill>
                <a:highlight>
                  <a:srgbClr val="1E1E1E"/>
                </a:highlight>
                <a:latin typeface="Courier New"/>
                <a:ea typeface="Courier New"/>
                <a:cs typeface="Courier New"/>
                <a:sym typeface="Courier New"/>
              </a:rPr>
              <a:t>'si estas viendo esto es porque ya te logueaste!'</a:t>
            </a:r>
            <a:r>
              <a:rPr lang="en" sz="1300">
                <a:solidFill>
                  <a:srgbClr val="D4D4D4"/>
                </a:solidFill>
                <a:highlight>
                  <a:srgbClr val="1E1E1E"/>
                </a:highlight>
                <a:latin typeface="Courier New"/>
                <a:ea typeface="Courier New"/>
                <a:cs typeface="Courier New"/>
                <a:sym typeface="Courier New"/>
              </a:rPr>
              <a:t>)</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300">
                <a:solidFill>
                  <a:srgbClr val="D4D4D4"/>
                </a:solidFill>
                <a:highlight>
                  <a:srgbClr val="1E1E1E"/>
                </a:highlight>
                <a:latin typeface="Courier New"/>
                <a:ea typeface="Courier New"/>
                <a:cs typeface="Courier New"/>
                <a:sym typeface="Courier New"/>
              </a:rPr>
              <a:t>})</a:t>
            </a:r>
            <a:endParaRPr sz="13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7"/>
          <p:cNvSpPr txBox="1"/>
          <p:nvPr/>
        </p:nvSpPr>
        <p:spPr>
          <a:xfrm>
            <a:off x="829200" y="3375650"/>
            <a:ext cx="7485600" cy="1404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dk1"/>
                </a:solidFill>
                <a:highlight>
                  <a:schemeClr val="lt1"/>
                </a:highlight>
                <a:latin typeface="Helvetica Neue Light"/>
                <a:ea typeface="Helvetica Neue Light"/>
                <a:cs typeface="Helvetica Neue Light"/>
                <a:sym typeface="Helvetica Neue Light"/>
              </a:rPr>
              <a:t>Para cerrar sesión, solo basta con aplicar el método </a:t>
            </a:r>
            <a:r>
              <a:rPr b="1" lang="en" sz="1800">
                <a:solidFill>
                  <a:schemeClr val="dk1"/>
                </a:solidFill>
                <a:highlight>
                  <a:schemeClr val="lt1"/>
                </a:highlight>
                <a:latin typeface="Helvetica Neue"/>
                <a:ea typeface="Helvetica Neue"/>
                <a:cs typeface="Helvetica Neue"/>
                <a:sym typeface="Helvetica Neue"/>
              </a:rPr>
              <a:t>destroy </a:t>
            </a:r>
            <a:r>
              <a:rPr lang="en" sz="1800">
                <a:solidFill>
                  <a:schemeClr val="dk1"/>
                </a:solidFill>
                <a:highlight>
                  <a:schemeClr val="lt1"/>
                </a:highlight>
                <a:latin typeface="Helvetica Neue Light"/>
                <a:ea typeface="Helvetica Neue Light"/>
                <a:cs typeface="Helvetica Neue Light"/>
                <a:sym typeface="Helvetica Neue Light"/>
              </a:rPr>
              <a:t>de session.</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 sz="1800">
                <a:solidFill>
                  <a:schemeClr val="dk1"/>
                </a:solidFill>
                <a:highlight>
                  <a:schemeClr val="lt1"/>
                </a:highlight>
                <a:latin typeface="Helvetica Neue Light"/>
                <a:ea typeface="Helvetica Neue Light"/>
                <a:cs typeface="Helvetica Neue Light"/>
                <a:sym typeface="Helvetica Neue Light"/>
              </a:rPr>
              <a:t>Al borrar los datos almacenados, ya no queda registro de que el usuario haya iniciado sesión. Y en este caso, ya no van a ser accesibles las rutas que tengan el auth middleware.</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457200" rtl="0" algn="ctr">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395" name="Google Shape;395;p67"/>
          <p:cNvSpPr txBox="1"/>
          <p:nvPr/>
        </p:nvSpPr>
        <p:spPr>
          <a:xfrm>
            <a:off x="1784225" y="397200"/>
            <a:ext cx="5454000" cy="84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Logout con session</a:t>
            </a:r>
            <a:endParaRPr i="1" sz="3600">
              <a:latin typeface="Anton"/>
              <a:ea typeface="Anton"/>
              <a:cs typeface="Anton"/>
              <a:sym typeface="Anton"/>
            </a:endParaRPr>
          </a:p>
        </p:txBody>
      </p:sp>
      <p:pic>
        <p:nvPicPr>
          <p:cNvPr id="396" name="Google Shape;396;p6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97" name="Google Shape;397;p67"/>
          <p:cNvPicPr preferRelativeResize="0"/>
          <p:nvPr/>
        </p:nvPicPr>
        <p:blipFill>
          <a:blip r:embed="rId4">
            <a:alphaModFix/>
          </a:blip>
          <a:stretch>
            <a:fillRect/>
          </a:stretch>
        </p:blipFill>
        <p:spPr>
          <a:xfrm>
            <a:off x="8237825" y="91375"/>
            <a:ext cx="762900" cy="762900"/>
          </a:xfrm>
          <a:prstGeom prst="rect">
            <a:avLst/>
          </a:prstGeom>
          <a:noFill/>
          <a:ln>
            <a:noFill/>
          </a:ln>
        </p:spPr>
      </p:pic>
      <p:sp>
        <p:nvSpPr>
          <p:cNvPr id="398" name="Google Shape;398;p67"/>
          <p:cNvSpPr txBox="1"/>
          <p:nvPr/>
        </p:nvSpPr>
        <p:spPr>
          <a:xfrm>
            <a:off x="974700" y="1168325"/>
            <a:ext cx="7340100" cy="2124000"/>
          </a:xfrm>
          <a:prstGeom prst="rect">
            <a:avLst/>
          </a:prstGeom>
          <a:solidFill>
            <a:srgbClr val="1E1E1E"/>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1200">
                <a:solidFill>
                  <a:srgbClr val="9CDCFE"/>
                </a:solidFill>
                <a:highlight>
                  <a:srgbClr val="1E1E1E"/>
                </a:highlight>
                <a:latin typeface="Courier New"/>
                <a:ea typeface="Courier New"/>
                <a:cs typeface="Courier New"/>
                <a:sym typeface="Courier New"/>
              </a:rPr>
              <a:t>app</a:t>
            </a:r>
            <a:r>
              <a:rPr lang="en" sz="1200">
                <a:solidFill>
                  <a:srgbClr val="D4D4D4"/>
                </a:solidFill>
                <a:highlight>
                  <a:srgbClr val="1E1E1E"/>
                </a:highlight>
                <a:latin typeface="Courier New"/>
                <a:ea typeface="Courier New"/>
                <a:cs typeface="Courier New"/>
                <a:sym typeface="Courier New"/>
              </a:rPr>
              <a:t>.</a:t>
            </a:r>
            <a:r>
              <a:rPr lang="en" sz="1200">
                <a:solidFill>
                  <a:srgbClr val="DCDCAA"/>
                </a:solidFill>
                <a:highlight>
                  <a:srgbClr val="1E1E1E"/>
                </a:highlight>
                <a:latin typeface="Courier New"/>
                <a:ea typeface="Courier New"/>
                <a:cs typeface="Courier New"/>
                <a:sym typeface="Courier New"/>
              </a:rPr>
              <a:t>get</a:t>
            </a:r>
            <a:r>
              <a:rPr lang="en" sz="1200">
                <a:solidFill>
                  <a:srgbClr val="D4D4D4"/>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'/logout'</a:t>
            </a:r>
            <a:r>
              <a:rPr lang="en" sz="1200">
                <a:solidFill>
                  <a:srgbClr val="D4D4D4"/>
                </a:solidFill>
                <a:highlight>
                  <a:srgbClr val="1E1E1E"/>
                </a:highlight>
                <a:latin typeface="Courier New"/>
                <a:ea typeface="Courier New"/>
                <a:cs typeface="Courier New"/>
                <a:sym typeface="Courier New"/>
              </a:rPr>
              <a:t>, (</a:t>
            </a:r>
            <a:r>
              <a:rPr lang="en" sz="1200">
                <a:solidFill>
                  <a:srgbClr val="9CDCFE"/>
                </a:solidFill>
                <a:highlight>
                  <a:srgbClr val="1E1E1E"/>
                </a:highlight>
                <a:latin typeface="Courier New"/>
                <a:ea typeface="Courier New"/>
                <a:cs typeface="Courier New"/>
                <a:sym typeface="Courier New"/>
              </a:rPr>
              <a:t>req</a:t>
            </a:r>
            <a:r>
              <a:rPr lang="en" sz="1200">
                <a:solidFill>
                  <a:srgbClr val="D4D4D4"/>
                </a:solidFill>
                <a:highlight>
                  <a:srgbClr val="1E1E1E"/>
                </a:highlight>
                <a:latin typeface="Courier New"/>
                <a:ea typeface="Courier New"/>
                <a:cs typeface="Courier New"/>
                <a:sym typeface="Courier New"/>
              </a:rPr>
              <a:t>, </a:t>
            </a:r>
            <a:r>
              <a:rPr lang="en" sz="1200">
                <a:solidFill>
                  <a:srgbClr val="9CDCFE"/>
                </a:solidFill>
                <a:highlight>
                  <a:srgbClr val="1E1E1E"/>
                </a:highlight>
                <a:latin typeface="Courier New"/>
                <a:ea typeface="Courier New"/>
                <a:cs typeface="Courier New"/>
                <a:sym typeface="Courier New"/>
              </a:rPr>
              <a:t>res</a:t>
            </a:r>
            <a:r>
              <a:rPr lang="en" sz="1200">
                <a:solidFill>
                  <a:srgbClr val="D4D4D4"/>
                </a:solidFill>
                <a:highlight>
                  <a:srgbClr val="1E1E1E"/>
                </a:highlight>
                <a:latin typeface="Courier New"/>
                <a:ea typeface="Courier New"/>
                <a:cs typeface="Courier New"/>
                <a:sym typeface="Courier New"/>
              </a:rPr>
              <a:t>) </a:t>
            </a:r>
            <a:r>
              <a:rPr lang="en" sz="1200">
                <a:solidFill>
                  <a:srgbClr val="569CD6"/>
                </a:solidFill>
                <a:highlight>
                  <a:srgbClr val="1E1E1E"/>
                </a:highlight>
                <a:latin typeface="Courier New"/>
                <a:ea typeface="Courier New"/>
                <a:cs typeface="Courier New"/>
                <a:sym typeface="Courier New"/>
              </a:rPr>
              <a:t>=&gt;</a:t>
            </a:r>
            <a:r>
              <a:rPr lang="en" sz="1200">
                <a:solidFill>
                  <a:srgbClr val="D4D4D4"/>
                </a:solidFill>
                <a:highlight>
                  <a:srgbClr val="1E1E1E"/>
                </a:highlight>
                <a:latin typeface="Courier New"/>
                <a:ea typeface="Courier New"/>
                <a:cs typeface="Courier New"/>
                <a:sym typeface="Courier New"/>
              </a:rPr>
              <a:t>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9CDCFE"/>
                </a:solidFill>
                <a:highlight>
                  <a:srgbClr val="1E1E1E"/>
                </a:highlight>
                <a:latin typeface="Courier New"/>
                <a:ea typeface="Courier New"/>
                <a:cs typeface="Courier New"/>
                <a:sym typeface="Courier New"/>
              </a:rPr>
              <a:t>req</a:t>
            </a:r>
            <a:r>
              <a:rPr lang="en" sz="1200">
                <a:solidFill>
                  <a:srgbClr val="D4D4D4"/>
                </a:solidFill>
                <a:highlight>
                  <a:srgbClr val="1E1E1E"/>
                </a:highlight>
                <a:latin typeface="Courier New"/>
                <a:ea typeface="Courier New"/>
                <a:cs typeface="Courier New"/>
                <a:sym typeface="Courier New"/>
              </a:rPr>
              <a:t>.</a:t>
            </a:r>
            <a:r>
              <a:rPr lang="en" sz="1200">
                <a:solidFill>
                  <a:srgbClr val="9CDCFE"/>
                </a:solidFill>
                <a:highlight>
                  <a:srgbClr val="1E1E1E"/>
                </a:highlight>
                <a:latin typeface="Courier New"/>
                <a:ea typeface="Courier New"/>
                <a:cs typeface="Courier New"/>
                <a:sym typeface="Courier New"/>
              </a:rPr>
              <a:t>session</a:t>
            </a:r>
            <a:r>
              <a:rPr lang="en" sz="1200">
                <a:solidFill>
                  <a:srgbClr val="D4D4D4"/>
                </a:solidFill>
                <a:highlight>
                  <a:srgbClr val="1E1E1E"/>
                </a:highlight>
                <a:latin typeface="Courier New"/>
                <a:ea typeface="Courier New"/>
                <a:cs typeface="Courier New"/>
                <a:sym typeface="Courier New"/>
              </a:rPr>
              <a:t>.</a:t>
            </a:r>
            <a:r>
              <a:rPr lang="en" sz="1200">
                <a:solidFill>
                  <a:srgbClr val="DCDCAA"/>
                </a:solidFill>
                <a:highlight>
                  <a:srgbClr val="1E1E1E"/>
                </a:highlight>
                <a:latin typeface="Courier New"/>
                <a:ea typeface="Courier New"/>
                <a:cs typeface="Courier New"/>
                <a:sym typeface="Courier New"/>
              </a:rPr>
              <a:t>destroy</a:t>
            </a:r>
            <a:r>
              <a:rPr lang="en" sz="1200">
                <a:solidFill>
                  <a:srgbClr val="D4D4D4"/>
                </a:solidFill>
                <a:highlight>
                  <a:srgbClr val="1E1E1E"/>
                </a:highlight>
                <a:latin typeface="Courier New"/>
                <a:ea typeface="Courier New"/>
                <a:cs typeface="Courier New"/>
                <a:sym typeface="Courier New"/>
              </a:rPr>
              <a:t>(</a:t>
            </a:r>
            <a:r>
              <a:rPr lang="en" sz="1200">
                <a:solidFill>
                  <a:srgbClr val="9CDCFE"/>
                </a:solidFill>
                <a:highlight>
                  <a:srgbClr val="1E1E1E"/>
                </a:highlight>
                <a:latin typeface="Courier New"/>
                <a:ea typeface="Courier New"/>
                <a:cs typeface="Courier New"/>
                <a:sym typeface="Courier New"/>
              </a:rPr>
              <a:t>err</a:t>
            </a:r>
            <a:r>
              <a:rPr lang="en" sz="1200">
                <a:solidFill>
                  <a:srgbClr val="D4D4D4"/>
                </a:solidFill>
                <a:highlight>
                  <a:srgbClr val="1E1E1E"/>
                </a:highlight>
                <a:latin typeface="Courier New"/>
                <a:ea typeface="Courier New"/>
                <a:cs typeface="Courier New"/>
                <a:sym typeface="Courier New"/>
              </a:rPr>
              <a:t> </a:t>
            </a:r>
            <a:r>
              <a:rPr lang="en" sz="1200">
                <a:solidFill>
                  <a:srgbClr val="569CD6"/>
                </a:solidFill>
                <a:highlight>
                  <a:srgbClr val="1E1E1E"/>
                </a:highlight>
                <a:latin typeface="Courier New"/>
                <a:ea typeface="Courier New"/>
                <a:cs typeface="Courier New"/>
                <a:sym typeface="Courier New"/>
              </a:rPr>
              <a:t>=&gt;</a:t>
            </a:r>
            <a:r>
              <a:rPr lang="en" sz="1200">
                <a:solidFill>
                  <a:srgbClr val="D4D4D4"/>
                </a:solidFill>
                <a:highlight>
                  <a:srgbClr val="1E1E1E"/>
                </a:highlight>
                <a:latin typeface="Courier New"/>
                <a:ea typeface="Courier New"/>
                <a:cs typeface="Courier New"/>
                <a:sym typeface="Courier New"/>
              </a:rPr>
              <a:t>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C586C0"/>
                </a:solidFill>
                <a:highlight>
                  <a:srgbClr val="1E1E1E"/>
                </a:highlight>
                <a:latin typeface="Courier New"/>
                <a:ea typeface="Courier New"/>
                <a:cs typeface="Courier New"/>
                <a:sym typeface="Courier New"/>
              </a:rPr>
              <a:t>if</a:t>
            </a:r>
            <a:r>
              <a:rPr lang="en" sz="1200">
                <a:solidFill>
                  <a:srgbClr val="D4D4D4"/>
                </a:solidFill>
                <a:highlight>
                  <a:srgbClr val="1E1E1E"/>
                </a:highlight>
                <a:latin typeface="Courier New"/>
                <a:ea typeface="Courier New"/>
                <a:cs typeface="Courier New"/>
                <a:sym typeface="Courier New"/>
              </a:rPr>
              <a:t> (</a:t>
            </a:r>
            <a:r>
              <a:rPr lang="en" sz="1200">
                <a:solidFill>
                  <a:srgbClr val="9CDCFE"/>
                </a:solidFill>
                <a:highlight>
                  <a:srgbClr val="1E1E1E"/>
                </a:highlight>
                <a:latin typeface="Courier New"/>
                <a:ea typeface="Courier New"/>
                <a:cs typeface="Courier New"/>
                <a:sym typeface="Courier New"/>
              </a:rPr>
              <a:t>err</a:t>
            </a:r>
            <a:r>
              <a:rPr lang="en" sz="1200">
                <a:solidFill>
                  <a:srgbClr val="D4D4D4"/>
                </a:solidFill>
                <a:highlight>
                  <a:srgbClr val="1E1E1E"/>
                </a:highlight>
                <a:latin typeface="Courier New"/>
                <a:ea typeface="Courier New"/>
                <a:cs typeface="Courier New"/>
                <a:sym typeface="Courier New"/>
              </a:rPr>
              <a:t>)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return </a:t>
            </a:r>
            <a:r>
              <a:rPr lang="en" sz="1200">
                <a:solidFill>
                  <a:srgbClr val="9CDCFE"/>
                </a:solidFill>
                <a:highlight>
                  <a:srgbClr val="1E1E1E"/>
                </a:highlight>
                <a:latin typeface="Courier New"/>
                <a:ea typeface="Courier New"/>
                <a:cs typeface="Courier New"/>
                <a:sym typeface="Courier New"/>
              </a:rPr>
              <a:t>res</a:t>
            </a:r>
            <a:r>
              <a:rPr lang="en" sz="1200">
                <a:solidFill>
                  <a:srgbClr val="D4D4D4"/>
                </a:solidFill>
                <a:highlight>
                  <a:srgbClr val="1E1E1E"/>
                </a:highlight>
                <a:latin typeface="Courier New"/>
                <a:ea typeface="Courier New"/>
                <a:cs typeface="Courier New"/>
                <a:sym typeface="Courier New"/>
              </a:rPr>
              <a:t>.</a:t>
            </a:r>
            <a:r>
              <a:rPr lang="en" sz="1200">
                <a:solidFill>
                  <a:srgbClr val="DCDCAA"/>
                </a:solidFill>
                <a:highlight>
                  <a:srgbClr val="1E1E1E"/>
                </a:highlight>
                <a:latin typeface="Courier New"/>
                <a:ea typeface="Courier New"/>
                <a:cs typeface="Courier New"/>
                <a:sym typeface="Courier New"/>
              </a:rPr>
              <a:t>json</a:t>
            </a:r>
            <a:r>
              <a:rPr lang="en" sz="1200">
                <a:solidFill>
                  <a:srgbClr val="D4D4D4"/>
                </a:solidFill>
                <a:highlight>
                  <a:srgbClr val="1E1E1E"/>
                </a:highlight>
                <a:latin typeface="Courier New"/>
                <a:ea typeface="Courier New"/>
                <a:cs typeface="Courier New"/>
                <a:sym typeface="Courier New"/>
              </a:rPr>
              <a:t>({ </a:t>
            </a:r>
            <a:r>
              <a:rPr lang="en" sz="1200">
                <a:solidFill>
                  <a:srgbClr val="9CDCFE"/>
                </a:solidFill>
                <a:highlight>
                  <a:srgbClr val="1E1E1E"/>
                </a:highlight>
                <a:latin typeface="Courier New"/>
                <a:ea typeface="Courier New"/>
                <a:cs typeface="Courier New"/>
                <a:sym typeface="Courier New"/>
              </a:rPr>
              <a:t>status:</a:t>
            </a:r>
            <a:r>
              <a:rPr lang="en" sz="1200">
                <a:solidFill>
                  <a:srgbClr val="D4D4D4"/>
                </a:solidFill>
                <a:highlight>
                  <a:srgbClr val="1E1E1E"/>
                </a:highlight>
                <a:latin typeface="Courier New"/>
                <a:ea typeface="Courier New"/>
                <a:cs typeface="Courier New"/>
                <a:sym typeface="Courier New"/>
              </a:rPr>
              <a:t> </a:t>
            </a:r>
            <a:r>
              <a:rPr lang="en" sz="1200">
                <a:solidFill>
                  <a:srgbClr val="CE9178"/>
                </a:solidFill>
                <a:highlight>
                  <a:srgbClr val="1E1E1E"/>
                </a:highlight>
                <a:latin typeface="Courier New"/>
                <a:ea typeface="Courier New"/>
                <a:cs typeface="Courier New"/>
                <a:sym typeface="Courier New"/>
              </a:rPr>
              <a:t>'Logout ERROR'</a:t>
            </a:r>
            <a:r>
              <a:rPr lang="en" sz="1200">
                <a:solidFill>
                  <a:srgbClr val="D4D4D4"/>
                </a:solidFill>
                <a:highlight>
                  <a:srgbClr val="1E1E1E"/>
                </a:highlight>
                <a:latin typeface="Courier New"/>
                <a:ea typeface="Courier New"/>
                <a:cs typeface="Courier New"/>
                <a:sym typeface="Courier New"/>
              </a:rPr>
              <a:t>, </a:t>
            </a:r>
            <a:r>
              <a:rPr lang="en" sz="1200">
                <a:solidFill>
                  <a:srgbClr val="9CDCFE"/>
                </a:solidFill>
                <a:highlight>
                  <a:srgbClr val="1E1E1E"/>
                </a:highlight>
                <a:latin typeface="Courier New"/>
                <a:ea typeface="Courier New"/>
                <a:cs typeface="Courier New"/>
                <a:sym typeface="Courier New"/>
              </a:rPr>
              <a:t>body:</a:t>
            </a:r>
            <a:r>
              <a:rPr lang="en" sz="1200">
                <a:solidFill>
                  <a:srgbClr val="D4D4D4"/>
                </a:solidFill>
                <a:highlight>
                  <a:srgbClr val="1E1E1E"/>
                </a:highlight>
                <a:latin typeface="Courier New"/>
                <a:ea typeface="Courier New"/>
                <a:cs typeface="Courier New"/>
                <a:sym typeface="Courier New"/>
              </a:rPr>
              <a:t> </a:t>
            </a:r>
            <a:r>
              <a:rPr lang="en" sz="1200">
                <a:solidFill>
                  <a:srgbClr val="9CDCFE"/>
                </a:solidFill>
                <a:highlight>
                  <a:srgbClr val="1E1E1E"/>
                </a:highlight>
                <a:latin typeface="Courier New"/>
                <a:ea typeface="Courier New"/>
                <a:cs typeface="Courier New"/>
                <a:sym typeface="Courier New"/>
              </a:rPr>
              <a:t>err</a:t>
            </a:r>
            <a:r>
              <a:rPr lang="en" sz="1200">
                <a:solidFill>
                  <a:srgbClr val="D4D4D4"/>
                </a:solidFill>
                <a:highlight>
                  <a:srgbClr val="1E1E1E"/>
                </a:highlight>
                <a:latin typeface="Courier New"/>
                <a:ea typeface="Courier New"/>
                <a:cs typeface="Courier New"/>
                <a:sym typeface="Courier New"/>
              </a:rPr>
              <a:t>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9CDCFE"/>
                </a:solidFill>
                <a:highlight>
                  <a:srgbClr val="1E1E1E"/>
                </a:highlight>
                <a:latin typeface="Courier New"/>
                <a:ea typeface="Courier New"/>
                <a:cs typeface="Courier New"/>
                <a:sym typeface="Courier New"/>
              </a:rPr>
              <a:t>res</a:t>
            </a:r>
            <a:r>
              <a:rPr lang="en" sz="1200">
                <a:solidFill>
                  <a:srgbClr val="D4D4D4"/>
                </a:solidFill>
                <a:highlight>
                  <a:srgbClr val="1E1E1E"/>
                </a:highlight>
                <a:latin typeface="Courier New"/>
                <a:ea typeface="Courier New"/>
                <a:cs typeface="Courier New"/>
                <a:sym typeface="Courier New"/>
              </a:rPr>
              <a:t>.</a:t>
            </a:r>
            <a:r>
              <a:rPr lang="en" sz="1200">
                <a:solidFill>
                  <a:srgbClr val="DCDCAA"/>
                </a:solidFill>
                <a:highlight>
                  <a:srgbClr val="1E1E1E"/>
                </a:highlight>
                <a:latin typeface="Courier New"/>
                <a:ea typeface="Courier New"/>
                <a:cs typeface="Courier New"/>
                <a:sym typeface="Courier New"/>
              </a:rPr>
              <a:t>send</a:t>
            </a:r>
            <a:r>
              <a:rPr lang="en" sz="1200">
                <a:solidFill>
                  <a:srgbClr val="D4D4D4"/>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'Logout ok!'</a:t>
            </a:r>
            <a:r>
              <a:rPr lang="en" sz="1200">
                <a:solidFill>
                  <a:srgbClr val="D4D4D4"/>
                </a:solidFill>
                <a:highlight>
                  <a:srgbClr val="1E1E1E"/>
                </a:highlight>
                <a:latin typeface="Courier New"/>
                <a:ea typeface="Courier New"/>
                <a:cs typeface="Courier New"/>
                <a:sym typeface="Courier New"/>
              </a:rPr>
              <a:t>)</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9" name="Shape 149"/>
        <p:cNvGrpSpPr/>
        <p:nvPr/>
      </p:nvGrpSpPr>
      <p:grpSpPr>
        <a:xfrm>
          <a:off x="0" y="0"/>
          <a:ext cx="0" cy="0"/>
          <a:chOff x="0" y="0"/>
          <a:chExt cx="0" cy="0"/>
        </a:xfrm>
      </p:grpSpPr>
      <p:sp>
        <p:nvSpPr>
          <p:cNvPr id="150" name="Google Shape;150;p41"/>
          <p:cNvSpPr/>
          <p:nvPr/>
        </p:nvSpPr>
        <p:spPr>
          <a:xfrm>
            <a:off x="3609625"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4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52" name="Google Shape;152;p41"/>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1"/>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Clase 23</a:t>
            </a:r>
            <a:endParaRPr>
              <a:latin typeface="Helvetica Neue"/>
              <a:ea typeface="Helvetica Neue"/>
              <a:cs typeface="Helvetica Neue"/>
              <a:sym typeface="Helvetica Neue"/>
            </a:endParaRPr>
          </a:p>
        </p:txBody>
      </p:sp>
      <p:sp>
        <p:nvSpPr>
          <p:cNvPr id="154" name="Google Shape;154;p41"/>
          <p:cNvSpPr txBox="1"/>
          <p:nvPr/>
        </p:nvSpPr>
        <p:spPr>
          <a:xfrm>
            <a:off x="3695075" y="1758000"/>
            <a:ext cx="2013300" cy="42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highlight>
                  <a:schemeClr val="lt1"/>
                </a:highlight>
              </a:rPr>
              <a:t>Cookies, Sesiones, storages:</a:t>
            </a:r>
            <a:endParaRPr b="1" sz="1200">
              <a:solidFill>
                <a:schemeClr val="dk1"/>
              </a:solidFill>
              <a:highlight>
                <a:schemeClr val="lt1"/>
              </a:highlight>
            </a:endParaRPr>
          </a:p>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highlight>
                  <a:schemeClr val="lt1"/>
                </a:highlight>
              </a:rPr>
              <a:t>Parte 1</a:t>
            </a:r>
            <a:endParaRPr b="1" sz="1200">
              <a:solidFill>
                <a:schemeClr val="dk1"/>
              </a:solidFill>
              <a:highlight>
                <a:schemeClr val="lt1"/>
              </a:highlight>
            </a:endParaRPr>
          </a:p>
        </p:txBody>
      </p:sp>
      <p:pic>
        <p:nvPicPr>
          <p:cNvPr id="155" name="Google Shape;155;p41"/>
          <p:cNvPicPr preferRelativeResize="0"/>
          <p:nvPr/>
        </p:nvPicPr>
        <p:blipFill>
          <a:blip r:embed="rId4">
            <a:alphaModFix/>
          </a:blip>
          <a:stretch>
            <a:fillRect/>
          </a:stretch>
        </p:blipFill>
        <p:spPr>
          <a:xfrm>
            <a:off x="5276200" y="1391289"/>
            <a:ext cx="196500" cy="196500"/>
          </a:xfrm>
          <a:prstGeom prst="rect">
            <a:avLst/>
          </a:prstGeom>
          <a:noFill/>
          <a:ln>
            <a:noFill/>
          </a:ln>
        </p:spPr>
      </p:pic>
      <p:cxnSp>
        <p:nvCxnSpPr>
          <p:cNvPr id="156" name="Google Shape;156;p41"/>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57" name="Google Shape;157;p41"/>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58" name="Google Shape;158;p41"/>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59" name="Google Shape;159;p41"/>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160" name="Google Shape;160;p41"/>
          <p:cNvPicPr preferRelativeResize="0"/>
          <p:nvPr/>
        </p:nvPicPr>
        <p:blipFill>
          <a:blip r:embed="rId4">
            <a:alphaModFix/>
          </a:blip>
          <a:stretch>
            <a:fillRect/>
          </a:stretch>
        </p:blipFill>
        <p:spPr>
          <a:xfrm>
            <a:off x="2966250" y="1391289"/>
            <a:ext cx="196500" cy="196500"/>
          </a:xfrm>
          <a:prstGeom prst="rect">
            <a:avLst/>
          </a:prstGeom>
          <a:noFill/>
          <a:ln>
            <a:noFill/>
          </a:ln>
        </p:spPr>
      </p:pic>
      <p:sp>
        <p:nvSpPr>
          <p:cNvPr id="161" name="Google Shape;161;p41"/>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2" name="Google Shape;162;p41"/>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1"/>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Clase 24</a:t>
            </a:r>
            <a:endParaRPr>
              <a:latin typeface="Helvetica Neue"/>
              <a:ea typeface="Helvetica Neue"/>
              <a:cs typeface="Helvetica Neue"/>
              <a:sym typeface="Helvetica Neue"/>
            </a:endParaRPr>
          </a:p>
        </p:txBody>
      </p:sp>
      <p:sp>
        <p:nvSpPr>
          <p:cNvPr id="164" name="Google Shape;164;p41"/>
          <p:cNvSpPr txBox="1"/>
          <p:nvPr/>
        </p:nvSpPr>
        <p:spPr>
          <a:xfrm>
            <a:off x="6070550" y="1758000"/>
            <a:ext cx="2157900" cy="42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highlight>
                  <a:schemeClr val="lt1"/>
                </a:highlight>
              </a:rPr>
              <a:t>Cookies, Sesiones, storages: </a:t>
            </a:r>
            <a:endParaRPr b="1" sz="1200">
              <a:solidFill>
                <a:schemeClr val="dk1"/>
              </a:solidFill>
              <a:highlight>
                <a:schemeClr val="lt1"/>
              </a:highlight>
            </a:endParaRPr>
          </a:p>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highlight>
                  <a:schemeClr val="lt1"/>
                </a:highlight>
              </a:rPr>
              <a:t>Parte 2</a:t>
            </a:r>
            <a:endParaRPr b="1" sz="12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endParaRPr>
          </a:p>
        </p:txBody>
      </p:sp>
      <p:cxnSp>
        <p:nvCxnSpPr>
          <p:cNvPr id="165" name="Google Shape;165;p41"/>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66" name="Google Shape;166;p41"/>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pic>
        <p:nvPicPr>
          <p:cNvPr id="167" name="Google Shape;167;p41"/>
          <p:cNvPicPr preferRelativeResize="0"/>
          <p:nvPr/>
        </p:nvPicPr>
        <p:blipFill>
          <a:blip r:embed="rId4">
            <a:alphaModFix/>
          </a:blip>
          <a:stretch>
            <a:fillRect/>
          </a:stretch>
        </p:blipFill>
        <p:spPr>
          <a:xfrm>
            <a:off x="7733250" y="1391289"/>
            <a:ext cx="196500" cy="196500"/>
          </a:xfrm>
          <a:prstGeom prst="rect">
            <a:avLst/>
          </a:prstGeom>
          <a:noFill/>
          <a:ln>
            <a:noFill/>
          </a:ln>
        </p:spPr>
      </p:pic>
      <p:sp>
        <p:nvSpPr>
          <p:cNvPr id="168" name="Google Shape;168;p41"/>
          <p:cNvSpPr txBox="1"/>
          <p:nvPr/>
        </p:nvSpPr>
        <p:spPr>
          <a:xfrm>
            <a:off x="1398000" y="2320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
        <p:nvSpPr>
          <p:cNvPr id="169" name="Google Shape;169;p41"/>
          <p:cNvSpPr txBox="1"/>
          <p:nvPr/>
        </p:nvSpPr>
        <p:spPr>
          <a:xfrm>
            <a:off x="1629938" y="2505463"/>
            <a:ext cx="1389600" cy="28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700">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700">
              <a:latin typeface="Helvetica Neue"/>
              <a:ea typeface="Helvetica Neue"/>
              <a:cs typeface="Helvetica Neue"/>
              <a:sym typeface="Helvetica Neue"/>
            </a:endParaRPr>
          </a:p>
        </p:txBody>
      </p:sp>
      <p:sp>
        <p:nvSpPr>
          <p:cNvPr id="170" name="Google Shape;170;p41"/>
          <p:cNvSpPr txBox="1"/>
          <p:nvPr/>
        </p:nvSpPr>
        <p:spPr>
          <a:xfrm>
            <a:off x="1641250" y="2996599"/>
            <a:ext cx="1389600" cy="31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700">
              <a:latin typeface="Helvetica Neue"/>
              <a:ea typeface="Helvetica Neue"/>
              <a:cs typeface="Helvetica Neue"/>
              <a:sym typeface="Helvetica Neue"/>
            </a:endParaRPr>
          </a:p>
        </p:txBody>
      </p:sp>
      <p:sp>
        <p:nvSpPr>
          <p:cNvPr id="171" name="Google Shape;171;p41"/>
          <p:cNvSpPr txBox="1"/>
          <p:nvPr/>
        </p:nvSpPr>
        <p:spPr>
          <a:xfrm>
            <a:off x="1650614" y="3485774"/>
            <a:ext cx="1389600" cy="31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700">
              <a:latin typeface="Helvetica Neue"/>
              <a:ea typeface="Helvetica Neue"/>
              <a:cs typeface="Helvetica Neue"/>
              <a:sym typeface="Helvetica Neue"/>
            </a:endParaRPr>
          </a:p>
        </p:txBody>
      </p:sp>
      <p:sp>
        <p:nvSpPr>
          <p:cNvPr id="172" name="Google Shape;172;p41"/>
          <p:cNvSpPr/>
          <p:nvPr/>
        </p:nvSpPr>
        <p:spPr>
          <a:xfrm>
            <a:off x="12097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73" name="Google Shape;173;p41"/>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1"/>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Clase 22	</a:t>
            </a:r>
            <a:endParaRPr>
              <a:latin typeface="Helvetica Neue"/>
              <a:ea typeface="Helvetica Neue"/>
              <a:cs typeface="Helvetica Neue"/>
              <a:sym typeface="Helvetica Neue"/>
            </a:endParaRPr>
          </a:p>
        </p:txBody>
      </p:sp>
      <p:sp>
        <p:nvSpPr>
          <p:cNvPr id="175" name="Google Shape;175;p41"/>
          <p:cNvSpPr txBox="1"/>
          <p:nvPr/>
        </p:nvSpPr>
        <p:spPr>
          <a:xfrm>
            <a:off x="1320525" y="1758000"/>
            <a:ext cx="20622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lang="en" sz="1200">
                <a:solidFill>
                  <a:schemeClr val="dk1"/>
                </a:solidFill>
                <a:highlight>
                  <a:schemeClr val="lt1"/>
                </a:highlight>
              </a:rPr>
              <a:t>Trabajo con datos: Normalización</a:t>
            </a:r>
            <a:endParaRPr b="1" sz="120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8"/>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 sz="4000">
                <a:latin typeface="Anton"/>
                <a:ea typeface="Anton"/>
                <a:cs typeface="Anton"/>
                <a:sym typeface="Anton"/>
              </a:rPr>
              <a:t>SESIONES DE USUARIO EN SERVER</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 sz="1600">
                <a:latin typeface="Helvetica Neue Light"/>
                <a:ea typeface="Helvetica Neue Light"/>
                <a:cs typeface="Helvetica Neue Light"/>
                <a:sym typeface="Helvetica Neue Light"/>
              </a:rPr>
              <a:t>Tiempo: 15 minutos</a:t>
            </a:r>
            <a:endParaRPr i="1" sz="1600">
              <a:latin typeface="Helvetica Neue Light"/>
              <a:ea typeface="Helvetica Neue Light"/>
              <a:cs typeface="Helvetica Neue Light"/>
              <a:sym typeface="Helvetica Neue Light"/>
            </a:endParaRPr>
          </a:p>
        </p:txBody>
      </p:sp>
      <p:pic>
        <p:nvPicPr>
          <p:cNvPr id="404" name="Google Shape;404;p6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05" name="Google Shape;405;p68"/>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9"/>
          <p:cNvSpPr txBox="1"/>
          <p:nvPr/>
        </p:nvSpPr>
        <p:spPr>
          <a:xfrm>
            <a:off x="442500" y="1173250"/>
            <a:ext cx="8259000" cy="312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highlight>
                  <a:schemeClr val="lt1"/>
                </a:highlight>
                <a:latin typeface="Helvetica Neue Light"/>
                <a:ea typeface="Helvetica Neue Light"/>
                <a:cs typeface="Helvetica Neue Light"/>
                <a:sym typeface="Helvetica Neue Light"/>
              </a:rPr>
              <a:t>Realizar un programa de backend que establezca sesiones de usuarios en el servidor.</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None/>
            </a:pPr>
            <a:r>
              <a:rPr lang="en" sz="1800">
                <a:solidFill>
                  <a:schemeClr val="dk1"/>
                </a:solidFill>
                <a:highlight>
                  <a:schemeClr val="lt1"/>
                </a:highlight>
                <a:latin typeface="Helvetica Neue Light"/>
                <a:ea typeface="Helvetica Neue Light"/>
                <a:cs typeface="Helvetica Neue Light"/>
                <a:sym typeface="Helvetica Neue Light"/>
              </a:rPr>
              <a:t>Cuando un cliente visita el sitio por primera vez en la ruta 'root', se presentará el mensaje de “Te damos la bienvenida”.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None/>
            </a:pPr>
            <a:r>
              <a:rPr lang="en" sz="1800">
                <a:solidFill>
                  <a:schemeClr val="dk1"/>
                </a:solidFill>
                <a:highlight>
                  <a:schemeClr val="lt1"/>
                </a:highlight>
                <a:latin typeface="Helvetica Neue Light"/>
                <a:ea typeface="Helvetica Neue Light"/>
                <a:cs typeface="Helvetica Neue Light"/>
                <a:sym typeface="Helvetica Neue Light"/>
              </a:rPr>
              <a:t>Con los siguientes request de ese mismo usuario, deberá aparecer el número de visitas efectuadas. El cliente podrá ingresar por query params el nombre, en cuyo caso se añadirá a los mensajes devuelto.</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None/>
            </a:pPr>
            <a:r>
              <a:rPr lang="en" sz="1800">
                <a:solidFill>
                  <a:schemeClr val="dk1"/>
                </a:solidFill>
                <a:highlight>
                  <a:schemeClr val="lt1"/>
                </a:highlight>
                <a:latin typeface="Helvetica Neue Light"/>
                <a:ea typeface="Helvetica Neue Light"/>
                <a:cs typeface="Helvetica Neue Light"/>
                <a:sym typeface="Helvetica Neue Light"/>
              </a:rPr>
              <a:t>Por ejemplo: “Bienvenido Juan” o “Juan visitaste la página 3 veces”. Ese nombre sólo se almacenará la primera vez que el cliente visite el sitio.</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411" name="Google Shape;411;p6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12" name="Google Shape;412;p69"/>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413" name="Google Shape;413;p69"/>
          <p:cNvSpPr txBox="1"/>
          <p:nvPr/>
        </p:nvSpPr>
        <p:spPr>
          <a:xfrm>
            <a:off x="228600" y="304800"/>
            <a:ext cx="67143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4000">
                <a:solidFill>
                  <a:schemeClr val="dk1"/>
                </a:solidFill>
                <a:latin typeface="Anton"/>
                <a:ea typeface="Anton"/>
                <a:cs typeface="Anton"/>
                <a:sym typeface="Anton"/>
              </a:rPr>
              <a:t>Sesiones de usuario en server</a:t>
            </a:r>
            <a:endParaRPr sz="20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0"/>
          <p:cNvSpPr txBox="1"/>
          <p:nvPr/>
        </p:nvSpPr>
        <p:spPr>
          <a:xfrm>
            <a:off x="442500" y="1173250"/>
            <a:ext cx="8259000" cy="312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highlight>
                  <a:schemeClr val="lt1"/>
                </a:highlight>
                <a:latin typeface="Helvetica Neue Light"/>
                <a:ea typeface="Helvetica Neue Light"/>
                <a:cs typeface="Helvetica Neue Light"/>
                <a:sym typeface="Helvetica Neue Light"/>
              </a:rPr>
              <a:t>Se dispondrá de una ruta 'olvidar' que permita reiniciar el proceso de visitas para el usuario.</a:t>
            </a:r>
            <a:endParaRPr sz="17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None/>
            </a:pPr>
            <a:r>
              <a:rPr lang="en" sz="1700">
                <a:solidFill>
                  <a:schemeClr val="dk1"/>
                </a:solidFill>
                <a:highlight>
                  <a:schemeClr val="lt1"/>
                </a:highlight>
                <a:latin typeface="Helvetica Neue Light"/>
                <a:ea typeface="Helvetica Neue Light"/>
                <a:cs typeface="Helvetica Neue Light"/>
                <a:sym typeface="Helvetica Neue Light"/>
              </a:rPr>
              <a:t>En caso de que no haya error, se retornará el mensaje “Hasta luego” más el nombre del cliente (de existir); caso contrario un objeto con el siguiente formato: { error : descripción }.</a:t>
            </a:r>
            <a:endParaRPr sz="17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None/>
            </a:pPr>
            <a:r>
              <a:rPr lang="en" sz="1700">
                <a:solidFill>
                  <a:schemeClr val="dk1"/>
                </a:solidFill>
                <a:highlight>
                  <a:schemeClr val="lt1"/>
                </a:highlight>
                <a:latin typeface="Helvetica Neue Light"/>
                <a:ea typeface="Helvetica Neue Light"/>
                <a:cs typeface="Helvetica Neue Light"/>
                <a:sym typeface="Helvetica Neue Light"/>
              </a:rPr>
              <a:t>Luego de requerir esa ruta, el efecto será como el de visitar el sitio por primera vez.</a:t>
            </a:r>
            <a:endParaRPr sz="17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p:txBody>
      </p:sp>
      <p:pic>
        <p:nvPicPr>
          <p:cNvPr id="419" name="Google Shape;419;p7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20" name="Google Shape;420;p70"/>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421" name="Google Shape;421;p70"/>
          <p:cNvSpPr txBox="1"/>
          <p:nvPr/>
        </p:nvSpPr>
        <p:spPr>
          <a:xfrm>
            <a:off x="228600" y="304800"/>
            <a:ext cx="67143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4000">
                <a:solidFill>
                  <a:schemeClr val="dk1"/>
                </a:solidFill>
                <a:latin typeface="Anton"/>
                <a:ea typeface="Anton"/>
                <a:cs typeface="Anton"/>
                <a:sym typeface="Anton"/>
              </a:rPr>
              <a:t>Sesiones de usuario en server</a:t>
            </a:r>
            <a:endParaRPr sz="20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5" name="Shape 425"/>
        <p:cNvGrpSpPr/>
        <p:nvPr/>
      </p:nvGrpSpPr>
      <p:grpSpPr>
        <a:xfrm>
          <a:off x="0" y="0"/>
          <a:ext cx="0" cy="0"/>
          <a:chOff x="0" y="0"/>
          <a:chExt cx="0" cy="0"/>
        </a:xfrm>
      </p:grpSpPr>
      <p:sp>
        <p:nvSpPr>
          <p:cNvPr id="426" name="Google Shape;426;p71"/>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pic>
        <p:nvPicPr>
          <p:cNvPr descr="Tiger Face on Apple iOS 12.2" id="427" name="Google Shape;427;p71"/>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1" name="Shape 431"/>
        <p:cNvGrpSpPr/>
        <p:nvPr/>
      </p:nvGrpSpPr>
      <p:grpSpPr>
        <a:xfrm>
          <a:off x="0" y="0"/>
          <a:ext cx="0" cy="0"/>
          <a:chOff x="0" y="0"/>
          <a:chExt cx="0" cy="0"/>
        </a:xfrm>
      </p:grpSpPr>
      <p:sp>
        <p:nvSpPr>
          <p:cNvPr id="432" name="Google Shape;432;p72"/>
          <p:cNvSpPr txBox="1"/>
          <p:nvPr/>
        </p:nvSpPr>
        <p:spPr>
          <a:xfrm>
            <a:off x="1956450" y="1176875"/>
            <a:ext cx="5231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4800">
                <a:solidFill>
                  <a:srgbClr val="E0FF00"/>
                </a:solidFill>
                <a:latin typeface="Anton"/>
                <a:ea typeface="Anton"/>
                <a:cs typeface="Anton"/>
                <a:sym typeface="Anton"/>
              </a:rPr>
              <a:t>¡MUCHAS GRACIAS!</a:t>
            </a:r>
            <a:endParaRPr i="1" sz="4800">
              <a:solidFill>
                <a:srgbClr val="E0FF00"/>
              </a:solidFill>
              <a:latin typeface="Anton"/>
              <a:ea typeface="Anton"/>
              <a:cs typeface="Anton"/>
              <a:sym typeface="Anton"/>
            </a:endParaRPr>
          </a:p>
        </p:txBody>
      </p:sp>
      <p:sp>
        <p:nvSpPr>
          <p:cNvPr id="433" name="Google Shape;433;p72"/>
          <p:cNvSpPr txBox="1"/>
          <p:nvPr/>
        </p:nvSpPr>
        <p:spPr>
          <a:xfrm>
            <a:off x="2180400" y="2165975"/>
            <a:ext cx="5231100" cy="40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E0FF00"/>
                </a:solidFill>
                <a:latin typeface="Helvetica Neue Light"/>
                <a:ea typeface="Helvetica Neue Light"/>
                <a:cs typeface="Helvetica Neue Light"/>
                <a:sym typeface="Helvetica Neue Light"/>
              </a:rPr>
              <a:t>Resumen de lo visto en clase hoy: </a:t>
            </a:r>
            <a:endParaRPr sz="2200">
              <a:solidFill>
                <a:srgbClr val="E0FF00"/>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200">
              <a:solidFill>
                <a:srgbClr val="E0FF00"/>
              </a:solidFill>
              <a:latin typeface="Helvetica Neue Light"/>
              <a:ea typeface="Helvetica Neue Light"/>
              <a:cs typeface="Helvetica Neue Light"/>
              <a:sym typeface="Helvetica Neue Light"/>
            </a:endParaRPr>
          </a:p>
          <a:p>
            <a:pPr indent="-368300" lvl="0" marL="457200" rtl="0" algn="l">
              <a:lnSpc>
                <a:spcPct val="115000"/>
              </a:lnSpc>
              <a:spcBef>
                <a:spcPts val="0"/>
              </a:spcBef>
              <a:spcAft>
                <a:spcPts val="0"/>
              </a:spcAft>
              <a:buClr>
                <a:srgbClr val="E0FF00"/>
              </a:buClr>
              <a:buSzPts val="2200"/>
              <a:buFont typeface="Helvetica Neue Light"/>
              <a:buChar char="-"/>
            </a:pPr>
            <a:r>
              <a:rPr lang="en" sz="2200">
                <a:solidFill>
                  <a:srgbClr val="E0FF00"/>
                </a:solidFill>
                <a:latin typeface="Helvetica Neue Light"/>
                <a:ea typeface="Helvetica Neue Light"/>
                <a:cs typeface="Helvetica Neue Light"/>
                <a:sym typeface="Helvetica Neue Light"/>
              </a:rPr>
              <a:t>Cookies</a:t>
            </a:r>
            <a:endParaRPr sz="2200">
              <a:solidFill>
                <a:srgbClr val="E0FF00"/>
              </a:solidFill>
              <a:latin typeface="Helvetica Neue Light"/>
              <a:ea typeface="Helvetica Neue Light"/>
              <a:cs typeface="Helvetica Neue Light"/>
              <a:sym typeface="Helvetica Neue Light"/>
            </a:endParaRPr>
          </a:p>
          <a:p>
            <a:pPr indent="-368300" lvl="0" marL="457200" rtl="0" algn="l">
              <a:lnSpc>
                <a:spcPct val="115000"/>
              </a:lnSpc>
              <a:spcBef>
                <a:spcPts val="0"/>
              </a:spcBef>
              <a:spcAft>
                <a:spcPts val="0"/>
              </a:spcAft>
              <a:buClr>
                <a:srgbClr val="E0FF00"/>
              </a:buClr>
              <a:buSzPts val="2200"/>
              <a:buFont typeface="Helvetica Neue Light"/>
              <a:buChar char="-"/>
            </a:pPr>
            <a:r>
              <a:rPr lang="en" sz="2200">
                <a:solidFill>
                  <a:srgbClr val="E0FF00"/>
                </a:solidFill>
                <a:latin typeface="Helvetica Neue Light"/>
                <a:ea typeface="Helvetica Neue Light"/>
                <a:cs typeface="Helvetica Neue Light"/>
                <a:sym typeface="Helvetica Neue Light"/>
              </a:rPr>
              <a:t>Session Memory</a:t>
            </a:r>
            <a:endParaRPr sz="2200">
              <a:solidFill>
                <a:srgbClr val="E0FF00"/>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2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7" name="Shape 437"/>
        <p:cNvGrpSpPr/>
        <p:nvPr/>
      </p:nvGrpSpPr>
      <p:grpSpPr>
        <a:xfrm>
          <a:off x="0" y="0"/>
          <a:ext cx="0" cy="0"/>
          <a:chOff x="0" y="0"/>
          <a:chExt cx="0" cy="0"/>
        </a:xfrm>
      </p:grpSpPr>
      <p:sp>
        <p:nvSpPr>
          <p:cNvPr id="438" name="Google Shape;438;p73"/>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E0FF00"/>
                </a:solidFill>
                <a:latin typeface="Anton"/>
                <a:ea typeface="Anton"/>
                <a:cs typeface="Anton"/>
                <a:sym typeface="Anton"/>
              </a:rPr>
              <a:t>OPINA Y VALORA ESTA CLASE</a:t>
            </a:r>
            <a:endParaRPr i="1" sz="3600">
              <a:solidFill>
                <a:srgbClr val="E0FF00"/>
              </a:solidFill>
              <a:latin typeface="Anton"/>
              <a:ea typeface="Anton"/>
              <a:cs typeface="Anton"/>
              <a:sym typeface="Anton"/>
            </a:endParaRPr>
          </a:p>
        </p:txBody>
      </p:sp>
      <p:pic>
        <p:nvPicPr>
          <p:cNvPr descr="Dizzy on Apple iOS 12.2" id="439" name="Google Shape;439;p73"/>
          <p:cNvPicPr preferRelativeResize="0"/>
          <p:nvPr/>
        </p:nvPicPr>
        <p:blipFill>
          <a:blip r:embed="rId4">
            <a:alphaModFix/>
          </a:blip>
          <a:stretch>
            <a:fillRect/>
          </a:stretch>
        </p:blipFill>
        <p:spPr>
          <a:xfrm>
            <a:off x="4168425" y="1602350"/>
            <a:ext cx="807150" cy="8071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43" name="Shape 443"/>
        <p:cNvGrpSpPr/>
        <p:nvPr/>
      </p:nvGrpSpPr>
      <p:grpSpPr>
        <a:xfrm>
          <a:off x="0" y="0"/>
          <a:ext cx="0" cy="0"/>
          <a:chOff x="0" y="0"/>
          <a:chExt cx="0" cy="0"/>
        </a:xfrm>
      </p:grpSpPr>
      <p:sp>
        <p:nvSpPr>
          <p:cNvPr id="444" name="Google Shape;444;p74"/>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445" name="Google Shape;445;p74"/>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42"/>
          <p:cNvSpPr txBox="1"/>
          <p:nvPr/>
        </p:nvSpPr>
        <p:spPr>
          <a:xfrm>
            <a:off x="0" y="1857950"/>
            <a:ext cx="9144000" cy="70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E0FF00"/>
                </a:solidFill>
                <a:latin typeface="Anton"/>
                <a:ea typeface="Anton"/>
                <a:cs typeface="Anton"/>
                <a:sym typeface="Anton"/>
              </a:rPr>
              <a:t>COOKIES</a:t>
            </a:r>
            <a:endParaRPr i="1" sz="3600">
              <a:solidFill>
                <a:srgbClr val="E0FF00"/>
              </a:solidFill>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43"/>
          <p:cNvSpPr txBox="1"/>
          <p:nvPr/>
        </p:nvSpPr>
        <p:spPr>
          <a:xfrm>
            <a:off x="456000" y="1031025"/>
            <a:ext cx="8232000" cy="85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highlight>
                  <a:schemeClr val="lt1"/>
                </a:highlight>
                <a:latin typeface="Helvetica Neue Light"/>
                <a:ea typeface="Helvetica Neue Light"/>
                <a:cs typeface="Helvetica Neue Light"/>
                <a:sym typeface="Helvetica Neue Light"/>
              </a:rPr>
              <a:t>Las Cookies son archivos que podemos guardar del lado del </a:t>
            </a:r>
            <a:r>
              <a:rPr b="1" lang="en" sz="2000">
                <a:solidFill>
                  <a:schemeClr val="dk1"/>
                </a:solidFill>
                <a:highlight>
                  <a:schemeClr val="lt1"/>
                </a:highlight>
                <a:latin typeface="Helvetica Neue"/>
                <a:ea typeface="Helvetica Neue"/>
                <a:cs typeface="Helvetica Neue"/>
                <a:sym typeface="Helvetica Neue"/>
              </a:rPr>
              <a:t>cliente</a:t>
            </a:r>
            <a:r>
              <a:rPr lang="en" sz="2000">
                <a:solidFill>
                  <a:schemeClr val="dk1"/>
                </a:solidFill>
                <a:highlight>
                  <a:schemeClr val="lt1"/>
                </a:highlight>
                <a:latin typeface="Helvetica Neue Light"/>
                <a:ea typeface="Helvetica Neue Light"/>
                <a:cs typeface="Helvetica Neue Light"/>
                <a:sym typeface="Helvetica Neue Light"/>
              </a:rPr>
              <a:t>, en el navegador del usuario.</a:t>
            </a:r>
            <a:endParaRPr sz="2000">
              <a:solidFill>
                <a:schemeClr val="dk1"/>
              </a:solidFill>
              <a:highlight>
                <a:schemeClr val="lt1"/>
              </a:highlight>
              <a:latin typeface="Helvetica Neue Light"/>
              <a:ea typeface="Helvetica Neue Light"/>
              <a:cs typeface="Helvetica Neue Light"/>
              <a:sym typeface="Helvetica Neue Light"/>
            </a:endParaRPr>
          </a:p>
        </p:txBody>
      </p:sp>
      <p:sp>
        <p:nvSpPr>
          <p:cNvPr id="186" name="Google Shape;186;p43"/>
          <p:cNvSpPr txBox="1"/>
          <p:nvPr/>
        </p:nvSpPr>
        <p:spPr>
          <a:xfrm>
            <a:off x="1013150" y="287200"/>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¿Qué son las Cookies?</a:t>
            </a:r>
            <a:endParaRPr i="1" sz="3600">
              <a:latin typeface="Anton"/>
              <a:ea typeface="Anton"/>
              <a:cs typeface="Anton"/>
              <a:sym typeface="Anton"/>
            </a:endParaRPr>
          </a:p>
        </p:txBody>
      </p:sp>
      <p:pic>
        <p:nvPicPr>
          <p:cNvPr id="187" name="Google Shape;187;p4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88" name="Google Shape;188;p43"/>
          <p:cNvPicPr preferRelativeResize="0"/>
          <p:nvPr/>
        </p:nvPicPr>
        <p:blipFill>
          <a:blip r:embed="rId4">
            <a:alphaModFix/>
          </a:blip>
          <a:stretch>
            <a:fillRect/>
          </a:stretch>
        </p:blipFill>
        <p:spPr>
          <a:xfrm>
            <a:off x="1930025" y="1995725"/>
            <a:ext cx="5432701" cy="2446225"/>
          </a:xfrm>
          <a:prstGeom prst="rect">
            <a:avLst/>
          </a:prstGeom>
          <a:noFill/>
          <a:ln>
            <a:noFill/>
          </a:ln>
        </p:spPr>
      </p:pic>
      <p:pic>
        <p:nvPicPr>
          <p:cNvPr id="189" name="Google Shape;189;p43"/>
          <p:cNvPicPr preferRelativeResize="0"/>
          <p:nvPr/>
        </p:nvPicPr>
        <p:blipFill>
          <a:blip r:embed="rId5">
            <a:alphaModFix/>
          </a:blip>
          <a:stretch>
            <a:fillRect/>
          </a:stretch>
        </p:blipFill>
        <p:spPr>
          <a:xfrm>
            <a:off x="8237825" y="91375"/>
            <a:ext cx="762900" cy="762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4"/>
          <p:cNvSpPr txBox="1"/>
          <p:nvPr/>
        </p:nvSpPr>
        <p:spPr>
          <a:xfrm>
            <a:off x="324450" y="1563925"/>
            <a:ext cx="8495100" cy="33243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A las cookies se les puede configurar un </a:t>
            </a:r>
            <a:r>
              <a:rPr b="1" lang="en" sz="2000">
                <a:solidFill>
                  <a:schemeClr val="dk1"/>
                </a:solidFill>
                <a:highlight>
                  <a:schemeClr val="lt1"/>
                </a:highlight>
                <a:latin typeface="Helvetica Neue"/>
                <a:ea typeface="Helvetica Neue"/>
                <a:cs typeface="Helvetica Neue"/>
                <a:sym typeface="Helvetica Neue"/>
              </a:rPr>
              <a:t>tiempo de vida</a:t>
            </a:r>
            <a:r>
              <a:rPr lang="en" sz="2000">
                <a:solidFill>
                  <a:schemeClr val="dk1"/>
                </a:solidFill>
                <a:highlight>
                  <a:schemeClr val="lt1"/>
                </a:highlight>
                <a:latin typeface="Helvetica Neue Light"/>
                <a:ea typeface="Helvetica Neue Light"/>
                <a:cs typeface="Helvetica Neue Light"/>
                <a:sym typeface="Helvetica Neue Light"/>
              </a:rPr>
              <a:t>. Una vez finalizado el mismo, la cookie se elimina del navegador.</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100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Al almacenarse del lado del cliente, el espacio con el que se cuenta es limitado, por lo que se recomienda elegir de forma adecuada lo que se vaya a guardar como cookie.</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100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Hay que recordar que no se deben almacenar datos sensibles en las cookies.</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sp>
        <p:nvSpPr>
          <p:cNvPr id="195" name="Google Shape;195;p44"/>
          <p:cNvSpPr txBox="1"/>
          <p:nvPr/>
        </p:nvSpPr>
        <p:spPr>
          <a:xfrm>
            <a:off x="1294725" y="338875"/>
            <a:ext cx="63138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Características</a:t>
            </a:r>
            <a:endParaRPr i="1" sz="3600">
              <a:latin typeface="Anton"/>
              <a:ea typeface="Anton"/>
              <a:cs typeface="Anton"/>
              <a:sym typeface="Anton"/>
            </a:endParaRPr>
          </a:p>
        </p:txBody>
      </p:sp>
      <p:pic>
        <p:nvPicPr>
          <p:cNvPr id="196" name="Google Shape;196;p4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97" name="Google Shape;197;p44"/>
          <p:cNvPicPr preferRelativeResize="0"/>
          <p:nvPr/>
        </p:nvPicPr>
        <p:blipFill>
          <a:blip r:embed="rId4">
            <a:alphaModFix/>
          </a:blip>
          <a:stretch>
            <a:fillRect/>
          </a:stretch>
        </p:blipFill>
        <p:spPr>
          <a:xfrm>
            <a:off x="8237825" y="91375"/>
            <a:ext cx="762900" cy="762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5"/>
          <p:cNvSpPr txBox="1"/>
          <p:nvPr/>
        </p:nvSpPr>
        <p:spPr>
          <a:xfrm>
            <a:off x="162450" y="1281533"/>
            <a:ext cx="8439600" cy="46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chemeClr val="lt1"/>
                </a:highlight>
                <a:latin typeface="Helvetica Neue Light"/>
                <a:ea typeface="Helvetica Neue Light"/>
                <a:cs typeface="Helvetica Neue Light"/>
                <a:sym typeface="Helvetica Neue Light"/>
              </a:rPr>
              <a:t>Primero hay que instalar el paquete de cookie parser para poder utilizarlas:</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203" name="Google Shape;203;p45"/>
          <p:cNvSpPr txBox="1"/>
          <p:nvPr/>
        </p:nvSpPr>
        <p:spPr>
          <a:xfrm>
            <a:off x="896725" y="278950"/>
            <a:ext cx="7485600" cy="84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Empezando a usar cookies</a:t>
            </a:r>
            <a:endParaRPr i="1" sz="3600">
              <a:latin typeface="Anton"/>
              <a:ea typeface="Anton"/>
              <a:cs typeface="Anton"/>
              <a:sym typeface="Anton"/>
            </a:endParaRPr>
          </a:p>
        </p:txBody>
      </p:sp>
      <p:pic>
        <p:nvPicPr>
          <p:cNvPr id="204" name="Google Shape;204;p4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05" name="Google Shape;205;p45"/>
          <p:cNvSpPr txBox="1"/>
          <p:nvPr/>
        </p:nvSpPr>
        <p:spPr>
          <a:xfrm>
            <a:off x="4912500" y="2673775"/>
            <a:ext cx="4289700" cy="1472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dk1"/>
                </a:solidFill>
                <a:highlight>
                  <a:schemeClr val="lt1"/>
                </a:highlight>
                <a:latin typeface="Helvetica Neue Light"/>
                <a:ea typeface="Helvetica Neue Light"/>
                <a:cs typeface="Helvetica Neue Light"/>
                <a:sym typeface="Helvetica Neue Light"/>
              </a:rPr>
              <a:t>Hay que requerirlo e incluirlo en la aplicación en la que se lo va a utilizar.</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 sz="1800">
                <a:solidFill>
                  <a:schemeClr val="dk1"/>
                </a:solidFill>
                <a:highlight>
                  <a:schemeClr val="lt1"/>
                </a:highlight>
                <a:latin typeface="Helvetica Neue Light"/>
                <a:ea typeface="Helvetica Neue Light"/>
                <a:cs typeface="Helvetica Neue Light"/>
                <a:sym typeface="Helvetica Neue Light"/>
              </a:rPr>
              <a:t>Es un middleware que se requiere a nivel de aplicación.</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206" name="Google Shape;206;p45"/>
          <p:cNvPicPr preferRelativeResize="0"/>
          <p:nvPr/>
        </p:nvPicPr>
        <p:blipFill rotWithShape="1">
          <a:blip r:embed="rId4">
            <a:alphaModFix/>
          </a:blip>
          <a:srcRect b="23890" l="19554" r="64084" t="74041"/>
          <a:stretch/>
        </p:blipFill>
        <p:spPr>
          <a:xfrm>
            <a:off x="2591875" y="1893850"/>
            <a:ext cx="3722924" cy="264524"/>
          </a:xfrm>
          <a:prstGeom prst="rect">
            <a:avLst/>
          </a:prstGeom>
          <a:noFill/>
          <a:ln cap="flat" cmpd="sng" w="19050">
            <a:solidFill>
              <a:schemeClr val="dk2"/>
            </a:solidFill>
            <a:prstDash val="solid"/>
            <a:round/>
            <a:headEnd len="sm" w="sm" type="none"/>
            <a:tailEnd len="sm" w="sm" type="none"/>
          </a:ln>
        </p:spPr>
      </p:pic>
      <p:pic>
        <p:nvPicPr>
          <p:cNvPr id="207" name="Google Shape;207;p45"/>
          <p:cNvPicPr preferRelativeResize="0"/>
          <p:nvPr/>
        </p:nvPicPr>
        <p:blipFill>
          <a:blip r:embed="rId5">
            <a:alphaModFix/>
          </a:blip>
          <a:stretch>
            <a:fillRect/>
          </a:stretch>
        </p:blipFill>
        <p:spPr>
          <a:xfrm>
            <a:off x="8237825" y="91375"/>
            <a:ext cx="762900" cy="762900"/>
          </a:xfrm>
          <a:prstGeom prst="rect">
            <a:avLst/>
          </a:prstGeom>
          <a:noFill/>
          <a:ln>
            <a:noFill/>
          </a:ln>
        </p:spPr>
      </p:pic>
      <p:sp>
        <p:nvSpPr>
          <p:cNvPr id="208" name="Google Shape;208;p45"/>
          <p:cNvSpPr txBox="1"/>
          <p:nvPr/>
        </p:nvSpPr>
        <p:spPr>
          <a:xfrm>
            <a:off x="359275" y="2571750"/>
            <a:ext cx="4667100" cy="2672100"/>
          </a:xfrm>
          <a:prstGeom prst="rect">
            <a:avLst/>
          </a:prstGeom>
          <a:solidFill>
            <a:srgbClr val="1E1E1E"/>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1300">
                <a:solidFill>
                  <a:srgbClr val="569CD6"/>
                </a:solidFill>
                <a:highlight>
                  <a:srgbClr val="1E1E1E"/>
                </a:highlight>
                <a:latin typeface="Courier New"/>
                <a:ea typeface="Courier New"/>
                <a:cs typeface="Courier New"/>
                <a:sym typeface="Courier New"/>
              </a:rPr>
              <a:t>const</a:t>
            </a:r>
            <a:r>
              <a:rPr lang="en" sz="1300">
                <a:solidFill>
                  <a:srgbClr val="D4D4D4"/>
                </a:solidFill>
                <a:highlight>
                  <a:srgbClr val="1E1E1E"/>
                </a:highlight>
                <a:latin typeface="Courier New"/>
                <a:ea typeface="Courier New"/>
                <a:cs typeface="Courier New"/>
                <a:sym typeface="Courier New"/>
              </a:rPr>
              <a:t> </a:t>
            </a:r>
            <a:r>
              <a:rPr lang="en" sz="1300">
                <a:solidFill>
                  <a:srgbClr val="4FC1FF"/>
                </a:solidFill>
                <a:highlight>
                  <a:srgbClr val="1E1E1E"/>
                </a:highlight>
                <a:latin typeface="Courier New"/>
                <a:ea typeface="Courier New"/>
                <a:cs typeface="Courier New"/>
                <a:sym typeface="Courier New"/>
              </a:rPr>
              <a:t>express</a:t>
            </a:r>
            <a:r>
              <a:rPr lang="en" sz="1300">
                <a:solidFill>
                  <a:srgbClr val="D4D4D4"/>
                </a:solidFill>
                <a:highlight>
                  <a:srgbClr val="1E1E1E"/>
                </a:highlight>
                <a:latin typeface="Courier New"/>
                <a:ea typeface="Courier New"/>
                <a:cs typeface="Courier New"/>
                <a:sym typeface="Courier New"/>
              </a:rPr>
              <a:t> = </a:t>
            </a:r>
            <a:r>
              <a:rPr lang="en" sz="1300">
                <a:solidFill>
                  <a:srgbClr val="DCDCAA"/>
                </a:solidFill>
                <a:highlight>
                  <a:srgbClr val="1E1E1E"/>
                </a:highlight>
                <a:latin typeface="Courier New"/>
                <a:ea typeface="Courier New"/>
                <a:cs typeface="Courier New"/>
                <a:sym typeface="Courier New"/>
              </a:rPr>
              <a:t>require</a:t>
            </a:r>
            <a:r>
              <a:rPr lang="en" sz="1300">
                <a:solidFill>
                  <a:srgbClr val="D4D4D4"/>
                </a:solidFill>
                <a:highlight>
                  <a:srgbClr val="1E1E1E"/>
                </a:highlight>
                <a:latin typeface="Courier New"/>
                <a:ea typeface="Courier New"/>
                <a:cs typeface="Courier New"/>
                <a:sym typeface="Courier New"/>
              </a:rPr>
              <a:t>(</a:t>
            </a:r>
            <a:r>
              <a:rPr lang="en" sz="1300">
                <a:solidFill>
                  <a:srgbClr val="CE9178"/>
                </a:solidFill>
                <a:highlight>
                  <a:srgbClr val="1E1E1E"/>
                </a:highlight>
                <a:latin typeface="Courier New"/>
                <a:ea typeface="Courier New"/>
                <a:cs typeface="Courier New"/>
                <a:sym typeface="Courier New"/>
              </a:rPr>
              <a:t>'express'</a:t>
            </a:r>
            <a:r>
              <a:rPr lang="en" sz="1300">
                <a:solidFill>
                  <a:srgbClr val="D4D4D4"/>
                </a:solidFill>
                <a:highlight>
                  <a:srgbClr val="1E1E1E"/>
                </a:highlight>
                <a:latin typeface="Courier New"/>
                <a:ea typeface="Courier New"/>
                <a:cs typeface="Courier New"/>
                <a:sym typeface="Courier New"/>
              </a:rPr>
              <a:t>)</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300">
                <a:solidFill>
                  <a:srgbClr val="569CD6"/>
                </a:solidFill>
                <a:highlight>
                  <a:srgbClr val="1E1E1E"/>
                </a:highlight>
                <a:latin typeface="Courier New"/>
                <a:ea typeface="Courier New"/>
                <a:cs typeface="Courier New"/>
                <a:sym typeface="Courier New"/>
              </a:rPr>
              <a:t>const</a:t>
            </a:r>
            <a:r>
              <a:rPr lang="en" sz="1300">
                <a:solidFill>
                  <a:srgbClr val="D4D4D4"/>
                </a:solidFill>
                <a:highlight>
                  <a:srgbClr val="1E1E1E"/>
                </a:highlight>
                <a:latin typeface="Courier New"/>
                <a:ea typeface="Courier New"/>
                <a:cs typeface="Courier New"/>
                <a:sym typeface="Courier New"/>
              </a:rPr>
              <a:t> </a:t>
            </a:r>
            <a:r>
              <a:rPr lang="en" sz="1300">
                <a:solidFill>
                  <a:srgbClr val="4FC1FF"/>
                </a:solidFill>
                <a:highlight>
                  <a:srgbClr val="1E1E1E"/>
                </a:highlight>
                <a:latin typeface="Courier New"/>
                <a:ea typeface="Courier New"/>
                <a:cs typeface="Courier New"/>
                <a:sym typeface="Courier New"/>
              </a:rPr>
              <a:t>cookieParser</a:t>
            </a:r>
            <a:r>
              <a:rPr lang="en" sz="1300">
                <a:solidFill>
                  <a:srgbClr val="D4D4D4"/>
                </a:solidFill>
                <a:highlight>
                  <a:srgbClr val="1E1E1E"/>
                </a:highlight>
                <a:latin typeface="Courier New"/>
                <a:ea typeface="Courier New"/>
                <a:cs typeface="Courier New"/>
                <a:sym typeface="Courier New"/>
              </a:rPr>
              <a:t> = </a:t>
            </a:r>
            <a:r>
              <a:rPr lang="en" sz="1300">
                <a:solidFill>
                  <a:srgbClr val="DCDCAA"/>
                </a:solidFill>
                <a:highlight>
                  <a:srgbClr val="1E1E1E"/>
                </a:highlight>
                <a:latin typeface="Courier New"/>
                <a:ea typeface="Courier New"/>
                <a:cs typeface="Courier New"/>
                <a:sym typeface="Courier New"/>
              </a:rPr>
              <a:t>require</a:t>
            </a:r>
            <a:r>
              <a:rPr lang="en" sz="1300">
                <a:solidFill>
                  <a:srgbClr val="D4D4D4"/>
                </a:solidFill>
                <a:highlight>
                  <a:srgbClr val="1E1E1E"/>
                </a:highlight>
                <a:latin typeface="Courier New"/>
                <a:ea typeface="Courier New"/>
                <a:cs typeface="Courier New"/>
                <a:sym typeface="Courier New"/>
              </a:rPr>
              <a:t>(</a:t>
            </a:r>
            <a:r>
              <a:rPr lang="en" sz="1300">
                <a:solidFill>
                  <a:srgbClr val="CE9178"/>
                </a:solidFill>
                <a:highlight>
                  <a:srgbClr val="1E1E1E"/>
                </a:highlight>
                <a:latin typeface="Courier New"/>
                <a:ea typeface="Courier New"/>
                <a:cs typeface="Courier New"/>
                <a:sym typeface="Courier New"/>
              </a:rPr>
              <a:t>'cookie-parser'</a:t>
            </a:r>
            <a:r>
              <a:rPr lang="en" sz="1300">
                <a:solidFill>
                  <a:srgbClr val="D4D4D4"/>
                </a:solidFill>
                <a:highlight>
                  <a:srgbClr val="1E1E1E"/>
                </a:highlight>
                <a:latin typeface="Courier New"/>
                <a:ea typeface="Courier New"/>
                <a:cs typeface="Courier New"/>
                <a:sym typeface="Courier New"/>
              </a:rPr>
              <a:t>)</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300">
                <a:solidFill>
                  <a:srgbClr val="569CD6"/>
                </a:solidFill>
                <a:highlight>
                  <a:srgbClr val="1E1E1E"/>
                </a:highlight>
                <a:latin typeface="Courier New"/>
                <a:ea typeface="Courier New"/>
                <a:cs typeface="Courier New"/>
                <a:sym typeface="Courier New"/>
              </a:rPr>
              <a:t>const</a:t>
            </a:r>
            <a:r>
              <a:rPr lang="en" sz="1300">
                <a:solidFill>
                  <a:srgbClr val="D4D4D4"/>
                </a:solidFill>
                <a:highlight>
                  <a:srgbClr val="1E1E1E"/>
                </a:highlight>
                <a:latin typeface="Courier New"/>
                <a:ea typeface="Courier New"/>
                <a:cs typeface="Courier New"/>
                <a:sym typeface="Courier New"/>
              </a:rPr>
              <a:t> </a:t>
            </a:r>
            <a:r>
              <a:rPr lang="en" sz="1300">
                <a:solidFill>
                  <a:srgbClr val="4FC1FF"/>
                </a:solidFill>
                <a:highlight>
                  <a:srgbClr val="1E1E1E"/>
                </a:highlight>
                <a:latin typeface="Courier New"/>
                <a:ea typeface="Courier New"/>
                <a:cs typeface="Courier New"/>
                <a:sym typeface="Courier New"/>
              </a:rPr>
              <a:t>app</a:t>
            </a:r>
            <a:r>
              <a:rPr lang="en" sz="1300">
                <a:solidFill>
                  <a:srgbClr val="D4D4D4"/>
                </a:solidFill>
                <a:highlight>
                  <a:srgbClr val="1E1E1E"/>
                </a:highlight>
                <a:latin typeface="Courier New"/>
                <a:ea typeface="Courier New"/>
                <a:cs typeface="Courier New"/>
                <a:sym typeface="Courier New"/>
              </a:rPr>
              <a:t> = </a:t>
            </a:r>
            <a:r>
              <a:rPr lang="en" sz="1300">
                <a:solidFill>
                  <a:srgbClr val="DCDCAA"/>
                </a:solidFill>
                <a:highlight>
                  <a:srgbClr val="1E1E1E"/>
                </a:highlight>
                <a:latin typeface="Courier New"/>
                <a:ea typeface="Courier New"/>
                <a:cs typeface="Courier New"/>
                <a:sym typeface="Courier New"/>
              </a:rPr>
              <a:t>express</a:t>
            </a:r>
            <a:r>
              <a:rPr lang="en" sz="1300">
                <a:solidFill>
                  <a:srgbClr val="D4D4D4"/>
                </a:solidFill>
                <a:highlight>
                  <a:srgbClr val="1E1E1E"/>
                </a:highlight>
                <a:latin typeface="Courier New"/>
                <a:ea typeface="Courier New"/>
                <a:cs typeface="Courier New"/>
                <a:sym typeface="Courier New"/>
              </a:rPr>
              <a:t>()</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300">
                <a:solidFill>
                  <a:srgbClr val="9CDCFE"/>
                </a:solidFill>
                <a:highlight>
                  <a:srgbClr val="1E1E1E"/>
                </a:highlight>
                <a:latin typeface="Courier New"/>
                <a:ea typeface="Courier New"/>
                <a:cs typeface="Courier New"/>
                <a:sym typeface="Courier New"/>
              </a:rPr>
              <a:t>app</a:t>
            </a:r>
            <a:r>
              <a:rPr lang="en" sz="1300">
                <a:solidFill>
                  <a:srgbClr val="D4D4D4"/>
                </a:solidFill>
                <a:highlight>
                  <a:srgbClr val="1E1E1E"/>
                </a:highlight>
                <a:latin typeface="Courier New"/>
                <a:ea typeface="Courier New"/>
                <a:cs typeface="Courier New"/>
                <a:sym typeface="Courier New"/>
              </a:rPr>
              <a:t>.</a:t>
            </a:r>
            <a:r>
              <a:rPr lang="en" sz="1300">
                <a:solidFill>
                  <a:srgbClr val="DCDCAA"/>
                </a:solidFill>
                <a:highlight>
                  <a:srgbClr val="1E1E1E"/>
                </a:highlight>
                <a:latin typeface="Courier New"/>
                <a:ea typeface="Courier New"/>
                <a:cs typeface="Courier New"/>
                <a:sym typeface="Courier New"/>
              </a:rPr>
              <a:t>use</a:t>
            </a:r>
            <a:r>
              <a:rPr lang="en" sz="1300">
                <a:solidFill>
                  <a:srgbClr val="D4D4D4"/>
                </a:solidFill>
                <a:highlight>
                  <a:srgbClr val="1E1E1E"/>
                </a:highlight>
                <a:latin typeface="Courier New"/>
                <a:ea typeface="Courier New"/>
                <a:cs typeface="Courier New"/>
                <a:sym typeface="Courier New"/>
              </a:rPr>
              <a:t>(</a:t>
            </a:r>
            <a:r>
              <a:rPr lang="en" sz="1300">
                <a:solidFill>
                  <a:srgbClr val="DCDCAA"/>
                </a:solidFill>
                <a:highlight>
                  <a:srgbClr val="1E1E1E"/>
                </a:highlight>
                <a:latin typeface="Courier New"/>
                <a:ea typeface="Courier New"/>
                <a:cs typeface="Courier New"/>
                <a:sym typeface="Courier New"/>
              </a:rPr>
              <a:t>cookieParser</a:t>
            </a:r>
            <a:r>
              <a:rPr lang="en" sz="130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"A secret"</a:t>
            </a:r>
            <a:r>
              <a:rPr lang="en" sz="1300">
                <a:solidFill>
                  <a:srgbClr val="D4D4D4"/>
                </a:solidFill>
                <a:highlight>
                  <a:srgbClr val="1E1E1E"/>
                </a:highlight>
                <a:latin typeface="Courier New"/>
                <a:ea typeface="Courier New"/>
                <a:cs typeface="Courier New"/>
                <a:sym typeface="Courier New"/>
              </a:rPr>
              <a:t>))</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4FC1FF"/>
                </a:solidFill>
                <a:highlight>
                  <a:srgbClr val="1E1E1E"/>
                </a:highlight>
                <a:latin typeface="Courier New"/>
                <a:ea typeface="Courier New"/>
                <a:cs typeface="Courier New"/>
                <a:sym typeface="Courier New"/>
              </a:rPr>
              <a:t>app</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listen</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8000</a:t>
            </a:r>
            <a:r>
              <a:rPr lang="en" sz="1050">
                <a:solidFill>
                  <a:srgbClr val="D4D4D4"/>
                </a:solidFill>
                <a:highlight>
                  <a:srgbClr val="1E1E1E"/>
                </a:highlight>
                <a:latin typeface="Courier New"/>
                <a:ea typeface="Courier New"/>
                <a:cs typeface="Courier New"/>
                <a:sym typeface="Courier New"/>
              </a:rPr>
              <a:t>, () </a:t>
            </a:r>
            <a:r>
              <a:rPr lang="en" sz="1050">
                <a:solidFill>
                  <a:srgbClr val="569CD6"/>
                </a:solidFill>
                <a:highlight>
                  <a:srgbClr val="1E1E1E"/>
                </a:highlight>
                <a:latin typeface="Courier New"/>
                <a:ea typeface="Courier New"/>
                <a:cs typeface="Courier New"/>
                <a:sym typeface="Courier New"/>
              </a:rPr>
              <a:t>=&gt;</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console</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log</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`Example app listening on port 8000`</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12" name="Shape 212"/>
        <p:cNvGrpSpPr/>
        <p:nvPr/>
      </p:nvGrpSpPr>
      <p:grpSpPr>
        <a:xfrm>
          <a:off x="0" y="0"/>
          <a:ext cx="0" cy="0"/>
          <a:chOff x="0" y="0"/>
          <a:chExt cx="0" cy="0"/>
        </a:xfrm>
      </p:grpSpPr>
      <p:sp>
        <p:nvSpPr>
          <p:cNvPr id="213" name="Google Shape;213;p4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121212"/>
                </a:solidFill>
                <a:latin typeface="Anton"/>
                <a:ea typeface="Anton"/>
                <a:cs typeface="Anton"/>
                <a:sym typeface="Anton"/>
              </a:rPr>
              <a:t>Ejemplo de Cookies</a:t>
            </a:r>
            <a:endParaRPr i="1" sz="3600">
              <a:solidFill>
                <a:srgbClr val="121212"/>
              </a:solidFill>
              <a:latin typeface="Anton"/>
              <a:ea typeface="Anton"/>
              <a:cs typeface="Anton"/>
              <a:sym typeface="Anton"/>
            </a:endParaRPr>
          </a:p>
        </p:txBody>
      </p:sp>
      <p:pic>
        <p:nvPicPr>
          <p:cNvPr id="214" name="Google Shape;214;p4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47"/>
          <p:cNvPicPr preferRelativeResize="0"/>
          <p:nvPr/>
        </p:nvPicPr>
        <p:blipFill rotWithShape="1">
          <a:blip r:embed="rId3">
            <a:alphaModFix/>
          </a:blip>
          <a:srcRect b="55717" l="20779" r="33124" t="10907"/>
          <a:stretch/>
        </p:blipFill>
        <p:spPr>
          <a:xfrm>
            <a:off x="2146113" y="2830188"/>
            <a:ext cx="4851776" cy="1975050"/>
          </a:xfrm>
          <a:prstGeom prst="rect">
            <a:avLst/>
          </a:prstGeom>
          <a:noFill/>
          <a:ln cap="flat" cmpd="sng" w="19050">
            <a:solidFill>
              <a:schemeClr val="dk2"/>
            </a:solidFill>
            <a:prstDash val="solid"/>
            <a:round/>
            <a:headEnd len="sm" w="sm" type="none"/>
            <a:tailEnd len="sm" w="sm" type="none"/>
          </a:ln>
        </p:spPr>
      </p:pic>
      <p:sp>
        <p:nvSpPr>
          <p:cNvPr id="220" name="Google Shape;220;p47"/>
          <p:cNvSpPr txBox="1"/>
          <p:nvPr/>
        </p:nvSpPr>
        <p:spPr>
          <a:xfrm>
            <a:off x="363325" y="359025"/>
            <a:ext cx="7485600" cy="84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a:t>
            </a:r>
            <a:r>
              <a:rPr i="1" lang="en" sz="3600">
                <a:latin typeface="Anton"/>
                <a:ea typeface="Anton"/>
                <a:cs typeface="Anton"/>
                <a:sym typeface="Anton"/>
              </a:rPr>
              <a:t>rear una cookie</a:t>
            </a:r>
            <a:endParaRPr i="1" sz="3600">
              <a:latin typeface="Anton"/>
              <a:ea typeface="Anton"/>
              <a:cs typeface="Anton"/>
              <a:sym typeface="Anton"/>
            </a:endParaRPr>
          </a:p>
        </p:txBody>
      </p:sp>
      <p:pic>
        <p:nvPicPr>
          <p:cNvPr id="221" name="Google Shape;221;p47"/>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222" name="Google Shape;222;p47"/>
          <p:cNvSpPr txBox="1"/>
          <p:nvPr/>
        </p:nvSpPr>
        <p:spPr>
          <a:xfrm>
            <a:off x="111900" y="1197650"/>
            <a:ext cx="8674200" cy="1259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En la ruta /set se crea una cookie de nombre “server” y valor “express”. La misma no tiene un tiempo de vida límite.</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100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En la ruta /setEX se crea una cookie de nombre “server2” y valor “express”. En esta, se le seteó un tiempo de vida máximo de 30 segundos.</a:t>
            </a:r>
            <a:endParaRPr b="1" sz="1800">
              <a:solidFill>
                <a:schemeClr val="dk1"/>
              </a:solidFill>
              <a:highlight>
                <a:schemeClr val="lt1"/>
              </a:highlight>
              <a:latin typeface="Helvetica Neue"/>
              <a:ea typeface="Helvetica Neue"/>
              <a:cs typeface="Helvetica Neue"/>
              <a:sym typeface="Helvetica Neue"/>
            </a:endParaRPr>
          </a:p>
        </p:txBody>
      </p:sp>
      <p:pic>
        <p:nvPicPr>
          <p:cNvPr id="223" name="Google Shape;223;p47"/>
          <p:cNvPicPr preferRelativeResize="0"/>
          <p:nvPr/>
        </p:nvPicPr>
        <p:blipFill>
          <a:blip r:embed="rId5">
            <a:alphaModFix/>
          </a:blip>
          <a:stretch>
            <a:fillRect/>
          </a:stretch>
        </p:blipFill>
        <p:spPr>
          <a:xfrm>
            <a:off x="8237825" y="91375"/>
            <a:ext cx="762900" cy="762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